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ch, Christopher D." userId="604ab62e-8c29-4dde-817e-4cdccf6f7b09" providerId="ADAL" clId="{836C47A4-6913-42C9-AD7B-504A7993445B}"/>
    <pc:docChg chg="mod">
      <pc:chgData name="Leach, Christopher D." userId="604ab62e-8c29-4dde-817e-4cdccf6f7b09" providerId="ADAL" clId="{836C47A4-6913-42C9-AD7B-504A7993445B}" dt="2026-02-12T15:04:09.175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39" y="711654"/>
            <a:ext cx="4210685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Orgon Slab Medium"/>
                <a:cs typeface="Orgon Slab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466284" y="3992575"/>
            <a:ext cx="3214370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2F42"/>
                </a:solidFill>
                <a:latin typeface="Orgon Slab Light"/>
                <a:cs typeface="Orgon Slab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Orgon Slab Medium"/>
                <a:cs typeface="Orgon Slab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2F42"/>
                </a:solidFill>
                <a:latin typeface="Orgon Slab Light"/>
                <a:cs typeface="Orgon Slab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Orgon Slab Medium"/>
                <a:cs typeface="Orgon Slab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48055"/>
            <a:ext cx="5148580" cy="1457960"/>
          </a:xfrm>
          <a:custGeom>
            <a:avLst/>
            <a:gdLst/>
            <a:ahLst/>
            <a:cxnLst/>
            <a:rect l="l" t="t" r="r" b="b"/>
            <a:pathLst>
              <a:path w="5148580" h="1457960">
                <a:moveTo>
                  <a:pt x="5148072" y="0"/>
                </a:moveTo>
                <a:lnTo>
                  <a:pt x="0" y="0"/>
                </a:lnTo>
                <a:lnTo>
                  <a:pt x="0" y="1457706"/>
                </a:lnTo>
                <a:lnTo>
                  <a:pt x="5148072" y="1457706"/>
                </a:lnTo>
                <a:lnTo>
                  <a:pt x="5148072" y="0"/>
                </a:lnTo>
                <a:close/>
              </a:path>
            </a:pathLst>
          </a:custGeom>
          <a:solidFill>
            <a:srgbClr val="509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70" y="30128"/>
            <a:ext cx="2756158" cy="24760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Orgon Slab Medium"/>
                <a:cs typeface="Orgon Slab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825500"/>
          </a:xfrm>
          <a:custGeom>
            <a:avLst/>
            <a:gdLst/>
            <a:ahLst/>
            <a:cxnLst/>
            <a:rect l="l" t="t" r="r" b="b"/>
            <a:pathLst>
              <a:path w="9144000" h="825500">
                <a:moveTo>
                  <a:pt x="9144000" y="0"/>
                </a:moveTo>
                <a:lnTo>
                  <a:pt x="0" y="0"/>
                </a:lnTo>
                <a:lnTo>
                  <a:pt x="0" y="825246"/>
                </a:lnTo>
                <a:lnTo>
                  <a:pt x="9144000" y="825246"/>
                </a:lnTo>
                <a:lnTo>
                  <a:pt x="9144000" y="0"/>
                </a:lnTo>
                <a:close/>
              </a:path>
            </a:pathLst>
          </a:custGeom>
          <a:solidFill>
            <a:srgbClr val="509E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911" y="67199"/>
            <a:ext cx="7850177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Orgon Slab Medium"/>
                <a:cs typeface="Orgon Slab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874153"/>
            <a:ext cx="3840479" cy="3171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2F42"/>
                </a:solidFill>
                <a:latin typeface="Orgon Slab Light"/>
                <a:cs typeface="Orgon Slab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29660" y="657869"/>
            <a:ext cx="4366895" cy="92710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R="24130" algn="r">
              <a:lnSpc>
                <a:spcPct val="100000"/>
              </a:lnSpc>
              <a:spcBef>
                <a:spcPts val="819"/>
              </a:spcBef>
            </a:pPr>
            <a:r>
              <a:rPr sz="2600" spc="-20" dirty="0"/>
              <a:t>Faculty</a:t>
            </a:r>
            <a:r>
              <a:rPr sz="2600" spc="-85" dirty="0"/>
              <a:t> </a:t>
            </a:r>
            <a:r>
              <a:rPr sz="2600" spc="-10" dirty="0"/>
              <a:t>Experience:</a:t>
            </a:r>
            <a:r>
              <a:rPr sz="2600" spc="-85" dirty="0"/>
              <a:t> </a:t>
            </a:r>
            <a:r>
              <a:rPr sz="2600" spc="-10" dirty="0"/>
              <a:t>Startups</a:t>
            </a:r>
            <a:endParaRPr sz="2600"/>
          </a:p>
          <a:p>
            <a:pPr marR="5080" algn="r">
              <a:lnSpc>
                <a:spcPct val="100000"/>
              </a:lnSpc>
              <a:spcBef>
                <a:spcPts val="615"/>
              </a:spcBef>
            </a:pPr>
            <a:r>
              <a:rPr sz="2200" dirty="0"/>
              <a:t>-</a:t>
            </a:r>
            <a:r>
              <a:rPr sz="2200" spc="-50" dirty="0"/>
              <a:t> </a:t>
            </a:r>
            <a:r>
              <a:rPr sz="2200" spc="-25" dirty="0"/>
              <a:t>Frank</a:t>
            </a:r>
            <a:r>
              <a:rPr sz="2200" spc="-50" dirty="0"/>
              <a:t> </a:t>
            </a:r>
            <a:r>
              <a:rPr sz="2200" spc="-20" dirty="0"/>
              <a:t>Liou</a:t>
            </a:r>
            <a:endParaRPr sz="2200"/>
          </a:p>
        </p:txBody>
      </p:sp>
      <p:sp>
        <p:nvSpPr>
          <p:cNvPr id="3" name="object 3"/>
          <p:cNvSpPr/>
          <p:nvPr/>
        </p:nvSpPr>
        <p:spPr>
          <a:xfrm>
            <a:off x="7429500" y="3705605"/>
            <a:ext cx="1447800" cy="1170305"/>
          </a:xfrm>
          <a:custGeom>
            <a:avLst/>
            <a:gdLst/>
            <a:ahLst/>
            <a:cxnLst/>
            <a:rect l="l" t="t" r="r" b="b"/>
            <a:pathLst>
              <a:path w="1447800" h="1170304">
                <a:moveTo>
                  <a:pt x="308229" y="228244"/>
                </a:moveTo>
                <a:lnTo>
                  <a:pt x="298602" y="228244"/>
                </a:lnTo>
                <a:lnTo>
                  <a:pt x="287388" y="227660"/>
                </a:lnTo>
                <a:lnTo>
                  <a:pt x="288290" y="227660"/>
                </a:lnTo>
                <a:lnTo>
                  <a:pt x="282943" y="224028"/>
                </a:lnTo>
                <a:lnTo>
                  <a:pt x="280530" y="214007"/>
                </a:lnTo>
                <a:lnTo>
                  <a:pt x="279336" y="194487"/>
                </a:lnTo>
                <a:lnTo>
                  <a:pt x="279336" y="33756"/>
                </a:lnTo>
                <a:lnTo>
                  <a:pt x="279336" y="11252"/>
                </a:lnTo>
                <a:lnTo>
                  <a:pt x="277723" y="1612"/>
                </a:lnTo>
                <a:lnTo>
                  <a:pt x="301802" y="1612"/>
                </a:lnTo>
                <a:lnTo>
                  <a:pt x="301802" y="0"/>
                </a:lnTo>
                <a:lnTo>
                  <a:pt x="234378" y="0"/>
                </a:lnTo>
                <a:lnTo>
                  <a:pt x="229565" y="9652"/>
                </a:lnTo>
                <a:lnTo>
                  <a:pt x="225933" y="19291"/>
                </a:lnTo>
                <a:lnTo>
                  <a:pt x="223342" y="26530"/>
                </a:lnTo>
                <a:lnTo>
                  <a:pt x="219862" y="34963"/>
                </a:lnTo>
                <a:lnTo>
                  <a:pt x="213512" y="48221"/>
                </a:lnTo>
                <a:lnTo>
                  <a:pt x="189433" y="104482"/>
                </a:lnTo>
                <a:lnTo>
                  <a:pt x="186220" y="112522"/>
                </a:lnTo>
                <a:lnTo>
                  <a:pt x="184619" y="118948"/>
                </a:lnTo>
                <a:lnTo>
                  <a:pt x="181406" y="125374"/>
                </a:lnTo>
                <a:lnTo>
                  <a:pt x="171767" y="147878"/>
                </a:lnTo>
                <a:lnTo>
                  <a:pt x="166954" y="160731"/>
                </a:lnTo>
                <a:lnTo>
                  <a:pt x="165354" y="162344"/>
                </a:lnTo>
                <a:lnTo>
                  <a:pt x="162140" y="168770"/>
                </a:lnTo>
                <a:lnTo>
                  <a:pt x="101968" y="40182"/>
                </a:lnTo>
                <a:lnTo>
                  <a:pt x="83172" y="0"/>
                </a:lnTo>
                <a:lnTo>
                  <a:pt x="6413" y="0"/>
                </a:lnTo>
                <a:lnTo>
                  <a:pt x="6413" y="1612"/>
                </a:lnTo>
                <a:lnTo>
                  <a:pt x="12839" y="1612"/>
                </a:lnTo>
                <a:lnTo>
                  <a:pt x="25654" y="3822"/>
                </a:lnTo>
                <a:lnTo>
                  <a:pt x="33502" y="12065"/>
                </a:lnTo>
                <a:lnTo>
                  <a:pt x="37452" y="28740"/>
                </a:lnTo>
                <a:lnTo>
                  <a:pt x="38468" y="54851"/>
                </a:lnTo>
                <a:lnTo>
                  <a:pt x="38519" y="226631"/>
                </a:lnTo>
                <a:lnTo>
                  <a:pt x="36918" y="228244"/>
                </a:lnTo>
                <a:lnTo>
                  <a:pt x="14439" y="228244"/>
                </a:lnTo>
                <a:lnTo>
                  <a:pt x="14439" y="241096"/>
                </a:lnTo>
                <a:lnTo>
                  <a:pt x="86690" y="241096"/>
                </a:lnTo>
                <a:lnTo>
                  <a:pt x="86690" y="228244"/>
                </a:lnTo>
                <a:lnTo>
                  <a:pt x="73837" y="228244"/>
                </a:lnTo>
                <a:lnTo>
                  <a:pt x="64287" y="227660"/>
                </a:lnTo>
                <a:lnTo>
                  <a:pt x="58788" y="224828"/>
                </a:lnTo>
                <a:lnTo>
                  <a:pt x="56007" y="218071"/>
                </a:lnTo>
                <a:lnTo>
                  <a:pt x="54584" y="205740"/>
                </a:lnTo>
                <a:lnTo>
                  <a:pt x="54330" y="193027"/>
                </a:lnTo>
                <a:lnTo>
                  <a:pt x="53771" y="177609"/>
                </a:lnTo>
                <a:lnTo>
                  <a:pt x="53225" y="160731"/>
                </a:lnTo>
                <a:lnTo>
                  <a:pt x="53022" y="147878"/>
                </a:lnTo>
                <a:lnTo>
                  <a:pt x="52997" y="68440"/>
                </a:lnTo>
                <a:lnTo>
                  <a:pt x="53174" y="54851"/>
                </a:lnTo>
                <a:lnTo>
                  <a:pt x="53644" y="47599"/>
                </a:lnTo>
                <a:lnTo>
                  <a:pt x="54584" y="40182"/>
                </a:lnTo>
                <a:lnTo>
                  <a:pt x="141274" y="229844"/>
                </a:lnTo>
                <a:lnTo>
                  <a:pt x="152501" y="229844"/>
                </a:lnTo>
                <a:lnTo>
                  <a:pt x="179006" y="168770"/>
                </a:lnTo>
                <a:lnTo>
                  <a:pt x="237591" y="33756"/>
                </a:lnTo>
                <a:lnTo>
                  <a:pt x="237591" y="223418"/>
                </a:lnTo>
                <a:lnTo>
                  <a:pt x="235991" y="228244"/>
                </a:lnTo>
                <a:lnTo>
                  <a:pt x="213512" y="228244"/>
                </a:lnTo>
                <a:lnTo>
                  <a:pt x="213512" y="241096"/>
                </a:lnTo>
                <a:lnTo>
                  <a:pt x="308229" y="241096"/>
                </a:lnTo>
                <a:lnTo>
                  <a:pt x="308229" y="228244"/>
                </a:lnTo>
                <a:close/>
              </a:path>
              <a:path w="1447800" h="1170304">
                <a:moveTo>
                  <a:pt x="404545" y="229844"/>
                </a:moveTo>
                <a:lnTo>
                  <a:pt x="393319" y="229844"/>
                </a:lnTo>
                <a:lnTo>
                  <a:pt x="384035" y="229298"/>
                </a:lnTo>
                <a:lnTo>
                  <a:pt x="379272" y="225425"/>
                </a:lnTo>
                <a:lnTo>
                  <a:pt x="377507" y="214934"/>
                </a:lnTo>
                <a:lnTo>
                  <a:pt x="377266" y="194487"/>
                </a:lnTo>
                <a:lnTo>
                  <a:pt x="376326" y="186029"/>
                </a:lnTo>
                <a:lnTo>
                  <a:pt x="375856" y="176199"/>
                </a:lnTo>
                <a:lnTo>
                  <a:pt x="375678" y="166687"/>
                </a:lnTo>
                <a:lnTo>
                  <a:pt x="375653" y="159131"/>
                </a:lnTo>
                <a:lnTo>
                  <a:pt x="375653" y="38582"/>
                </a:lnTo>
                <a:lnTo>
                  <a:pt x="396519" y="38582"/>
                </a:lnTo>
                <a:lnTo>
                  <a:pt x="396519" y="27330"/>
                </a:lnTo>
                <a:lnTo>
                  <a:pt x="313042" y="27330"/>
                </a:lnTo>
                <a:lnTo>
                  <a:pt x="313042" y="38582"/>
                </a:lnTo>
                <a:lnTo>
                  <a:pt x="321068" y="38582"/>
                </a:lnTo>
                <a:lnTo>
                  <a:pt x="330352" y="39103"/>
                </a:lnTo>
                <a:lnTo>
                  <a:pt x="335114" y="42799"/>
                </a:lnTo>
                <a:lnTo>
                  <a:pt x="336880" y="52819"/>
                </a:lnTo>
                <a:lnTo>
                  <a:pt x="337121" y="72339"/>
                </a:lnTo>
                <a:lnTo>
                  <a:pt x="337121" y="204127"/>
                </a:lnTo>
                <a:lnTo>
                  <a:pt x="337121" y="229844"/>
                </a:lnTo>
                <a:lnTo>
                  <a:pt x="317855" y="229844"/>
                </a:lnTo>
                <a:lnTo>
                  <a:pt x="317855" y="241096"/>
                </a:lnTo>
                <a:lnTo>
                  <a:pt x="404545" y="241096"/>
                </a:lnTo>
                <a:lnTo>
                  <a:pt x="404545" y="229844"/>
                </a:lnTo>
                <a:close/>
              </a:path>
              <a:path w="1447800" h="1170304">
                <a:moveTo>
                  <a:pt x="550646" y="499872"/>
                </a:moveTo>
                <a:lnTo>
                  <a:pt x="536194" y="353606"/>
                </a:lnTo>
                <a:lnTo>
                  <a:pt x="491286" y="343065"/>
                </a:lnTo>
                <a:lnTo>
                  <a:pt x="439470" y="335534"/>
                </a:lnTo>
                <a:lnTo>
                  <a:pt x="385838" y="331012"/>
                </a:lnTo>
                <a:lnTo>
                  <a:pt x="335521" y="329501"/>
                </a:lnTo>
                <a:lnTo>
                  <a:pt x="280149" y="332435"/>
                </a:lnTo>
                <a:lnTo>
                  <a:pt x="228930" y="341020"/>
                </a:lnTo>
                <a:lnTo>
                  <a:pt x="182270" y="354926"/>
                </a:lnTo>
                <a:lnTo>
                  <a:pt x="140538" y="373837"/>
                </a:lnTo>
                <a:lnTo>
                  <a:pt x="104140" y="397408"/>
                </a:lnTo>
                <a:lnTo>
                  <a:pt x="73482" y="425323"/>
                </a:lnTo>
                <a:lnTo>
                  <a:pt x="48945" y="457250"/>
                </a:lnTo>
                <a:lnTo>
                  <a:pt x="30937" y="492848"/>
                </a:lnTo>
                <a:lnTo>
                  <a:pt x="19837" y="531812"/>
                </a:lnTo>
                <a:lnTo>
                  <a:pt x="16052" y="573811"/>
                </a:lnTo>
                <a:lnTo>
                  <a:pt x="19659" y="618197"/>
                </a:lnTo>
                <a:lnTo>
                  <a:pt x="30759" y="659066"/>
                </a:lnTo>
                <a:lnTo>
                  <a:pt x="49796" y="696455"/>
                </a:lnTo>
                <a:lnTo>
                  <a:pt x="77152" y="730377"/>
                </a:lnTo>
                <a:lnTo>
                  <a:pt x="113284" y="760869"/>
                </a:lnTo>
                <a:lnTo>
                  <a:pt x="158597" y="787971"/>
                </a:lnTo>
                <a:lnTo>
                  <a:pt x="213512" y="811695"/>
                </a:lnTo>
                <a:lnTo>
                  <a:pt x="285750" y="840625"/>
                </a:lnTo>
                <a:lnTo>
                  <a:pt x="350024" y="870712"/>
                </a:lnTo>
                <a:lnTo>
                  <a:pt x="388099" y="899287"/>
                </a:lnTo>
                <a:lnTo>
                  <a:pt x="406311" y="931481"/>
                </a:lnTo>
                <a:lnTo>
                  <a:pt x="410972" y="972426"/>
                </a:lnTo>
                <a:lnTo>
                  <a:pt x="402501" y="1017663"/>
                </a:lnTo>
                <a:lnTo>
                  <a:pt x="378612" y="1051648"/>
                </a:lnTo>
                <a:lnTo>
                  <a:pt x="341617" y="1075067"/>
                </a:lnTo>
                <a:lnTo>
                  <a:pt x="293839" y="1088605"/>
                </a:lnTo>
                <a:lnTo>
                  <a:pt x="237591" y="1092962"/>
                </a:lnTo>
                <a:lnTo>
                  <a:pt x="186461" y="1087310"/>
                </a:lnTo>
                <a:lnTo>
                  <a:pt x="140271" y="1071626"/>
                </a:lnTo>
                <a:lnTo>
                  <a:pt x="100850" y="1047838"/>
                </a:lnTo>
                <a:lnTo>
                  <a:pt x="70065" y="1017879"/>
                </a:lnTo>
                <a:lnTo>
                  <a:pt x="49758" y="983665"/>
                </a:lnTo>
                <a:lnTo>
                  <a:pt x="42494" y="967854"/>
                </a:lnTo>
                <a:lnTo>
                  <a:pt x="34912" y="958354"/>
                </a:lnTo>
                <a:lnTo>
                  <a:pt x="26733" y="954290"/>
                </a:lnTo>
                <a:lnTo>
                  <a:pt x="17653" y="954735"/>
                </a:lnTo>
                <a:lnTo>
                  <a:pt x="9474" y="958049"/>
                </a:lnTo>
                <a:lnTo>
                  <a:pt x="4013" y="963180"/>
                </a:lnTo>
                <a:lnTo>
                  <a:pt x="952" y="970114"/>
                </a:lnTo>
                <a:lnTo>
                  <a:pt x="0" y="978852"/>
                </a:lnTo>
                <a:lnTo>
                  <a:pt x="3759" y="1006348"/>
                </a:lnTo>
                <a:lnTo>
                  <a:pt x="12039" y="1059014"/>
                </a:lnTo>
                <a:lnTo>
                  <a:pt x="20307" y="1110170"/>
                </a:lnTo>
                <a:lnTo>
                  <a:pt x="83324" y="1150454"/>
                </a:lnTo>
                <a:lnTo>
                  <a:pt x="138061" y="1161884"/>
                </a:lnTo>
                <a:lnTo>
                  <a:pt x="191592" y="1168184"/>
                </a:lnTo>
                <a:lnTo>
                  <a:pt x="247218" y="1170114"/>
                </a:lnTo>
                <a:lnTo>
                  <a:pt x="300634" y="1167307"/>
                </a:lnTo>
                <a:lnTo>
                  <a:pt x="350532" y="1159078"/>
                </a:lnTo>
                <a:lnTo>
                  <a:pt x="396557" y="1145705"/>
                </a:lnTo>
                <a:lnTo>
                  <a:pt x="438340" y="1127455"/>
                </a:lnTo>
                <a:lnTo>
                  <a:pt x="475513" y="1104633"/>
                </a:lnTo>
                <a:lnTo>
                  <a:pt x="507720" y="1077506"/>
                </a:lnTo>
                <a:lnTo>
                  <a:pt x="534593" y="1046353"/>
                </a:lnTo>
                <a:lnTo>
                  <a:pt x="509981" y="1017727"/>
                </a:lnTo>
                <a:lnTo>
                  <a:pt x="491845" y="984872"/>
                </a:lnTo>
                <a:lnTo>
                  <a:pt x="480631" y="947813"/>
                </a:lnTo>
                <a:lnTo>
                  <a:pt x="476796" y="906526"/>
                </a:lnTo>
                <a:lnTo>
                  <a:pt x="480631" y="865035"/>
                </a:lnTo>
                <a:lnTo>
                  <a:pt x="491845" y="827760"/>
                </a:lnTo>
                <a:lnTo>
                  <a:pt x="509981" y="795312"/>
                </a:lnTo>
                <a:lnTo>
                  <a:pt x="534593" y="768299"/>
                </a:lnTo>
                <a:lnTo>
                  <a:pt x="529501" y="761339"/>
                </a:lnTo>
                <a:lnTo>
                  <a:pt x="483336" y="718413"/>
                </a:lnTo>
                <a:lnTo>
                  <a:pt x="446887" y="696366"/>
                </a:lnTo>
                <a:lnTo>
                  <a:pt x="405333" y="676122"/>
                </a:lnTo>
                <a:lnTo>
                  <a:pt x="361200" y="657390"/>
                </a:lnTo>
                <a:lnTo>
                  <a:pt x="318808" y="638937"/>
                </a:lnTo>
                <a:lnTo>
                  <a:pt x="278523" y="620623"/>
                </a:lnTo>
                <a:lnTo>
                  <a:pt x="240652" y="600202"/>
                </a:lnTo>
                <a:lnTo>
                  <a:pt x="205486" y="575424"/>
                </a:lnTo>
                <a:lnTo>
                  <a:pt x="179527" y="531799"/>
                </a:lnTo>
                <a:lnTo>
                  <a:pt x="178193" y="512737"/>
                </a:lnTo>
                <a:lnTo>
                  <a:pt x="188353" y="468858"/>
                </a:lnTo>
                <a:lnTo>
                  <a:pt x="217322" y="436587"/>
                </a:lnTo>
                <a:lnTo>
                  <a:pt x="262851" y="416674"/>
                </a:lnTo>
                <a:lnTo>
                  <a:pt x="322681" y="409867"/>
                </a:lnTo>
                <a:lnTo>
                  <a:pt x="372122" y="414934"/>
                </a:lnTo>
                <a:lnTo>
                  <a:pt x="417195" y="428752"/>
                </a:lnTo>
                <a:lnTo>
                  <a:pt x="454748" y="449199"/>
                </a:lnTo>
                <a:lnTo>
                  <a:pt x="495935" y="493725"/>
                </a:lnTo>
                <a:lnTo>
                  <a:pt x="507098" y="510120"/>
                </a:lnTo>
                <a:lnTo>
                  <a:pt x="517956" y="521398"/>
                </a:lnTo>
                <a:lnTo>
                  <a:pt x="531380" y="525589"/>
                </a:lnTo>
                <a:lnTo>
                  <a:pt x="540486" y="523608"/>
                </a:lnTo>
                <a:lnTo>
                  <a:pt x="546430" y="518160"/>
                </a:lnTo>
                <a:lnTo>
                  <a:pt x="549668" y="509993"/>
                </a:lnTo>
                <a:lnTo>
                  <a:pt x="550646" y="499872"/>
                </a:lnTo>
                <a:close/>
              </a:path>
              <a:path w="1447800" h="1170304">
                <a:moveTo>
                  <a:pt x="561873" y="178409"/>
                </a:moveTo>
                <a:lnTo>
                  <a:pt x="548830" y="140246"/>
                </a:lnTo>
                <a:lnTo>
                  <a:pt x="505688" y="114122"/>
                </a:lnTo>
                <a:lnTo>
                  <a:pt x="489635" y="107696"/>
                </a:lnTo>
                <a:lnTo>
                  <a:pt x="472351" y="100330"/>
                </a:lnTo>
                <a:lnTo>
                  <a:pt x="460946" y="92227"/>
                </a:lnTo>
                <a:lnTo>
                  <a:pt x="454647" y="82600"/>
                </a:lnTo>
                <a:lnTo>
                  <a:pt x="452716" y="70726"/>
                </a:lnTo>
                <a:lnTo>
                  <a:pt x="456120" y="56388"/>
                </a:lnTo>
                <a:lnTo>
                  <a:pt x="465556" y="45212"/>
                </a:lnTo>
                <a:lnTo>
                  <a:pt x="479806" y="37947"/>
                </a:lnTo>
                <a:lnTo>
                  <a:pt x="497662" y="35369"/>
                </a:lnTo>
                <a:lnTo>
                  <a:pt x="511340" y="36791"/>
                </a:lnTo>
                <a:lnTo>
                  <a:pt x="522744" y="40792"/>
                </a:lnTo>
                <a:lnTo>
                  <a:pt x="530847" y="46888"/>
                </a:lnTo>
                <a:lnTo>
                  <a:pt x="534593" y="54648"/>
                </a:lnTo>
                <a:lnTo>
                  <a:pt x="536194" y="57873"/>
                </a:lnTo>
                <a:lnTo>
                  <a:pt x="537794" y="59474"/>
                </a:lnTo>
                <a:lnTo>
                  <a:pt x="542620" y="59474"/>
                </a:lnTo>
                <a:lnTo>
                  <a:pt x="544220" y="57873"/>
                </a:lnTo>
                <a:lnTo>
                  <a:pt x="544220" y="51435"/>
                </a:lnTo>
                <a:lnTo>
                  <a:pt x="544220" y="27330"/>
                </a:lnTo>
                <a:lnTo>
                  <a:pt x="535216" y="24295"/>
                </a:lnTo>
                <a:lnTo>
                  <a:pt x="525157" y="22301"/>
                </a:lnTo>
                <a:lnTo>
                  <a:pt x="514197" y="21221"/>
                </a:lnTo>
                <a:lnTo>
                  <a:pt x="502475" y="20904"/>
                </a:lnTo>
                <a:lnTo>
                  <a:pt x="470293" y="25742"/>
                </a:lnTo>
                <a:lnTo>
                  <a:pt x="444881" y="39179"/>
                </a:lnTo>
                <a:lnTo>
                  <a:pt x="428205" y="59550"/>
                </a:lnTo>
                <a:lnTo>
                  <a:pt x="422211" y="85191"/>
                </a:lnTo>
                <a:lnTo>
                  <a:pt x="425246" y="103949"/>
                </a:lnTo>
                <a:lnTo>
                  <a:pt x="434454" y="119545"/>
                </a:lnTo>
                <a:lnTo>
                  <a:pt x="449973" y="132435"/>
                </a:lnTo>
                <a:lnTo>
                  <a:pt x="471982" y="143052"/>
                </a:lnTo>
                <a:lnTo>
                  <a:pt x="489635" y="149479"/>
                </a:lnTo>
                <a:lnTo>
                  <a:pt x="508101" y="157365"/>
                </a:lnTo>
                <a:lnTo>
                  <a:pt x="520534" y="166763"/>
                </a:lnTo>
                <a:lnTo>
                  <a:pt x="527570" y="177965"/>
                </a:lnTo>
                <a:lnTo>
                  <a:pt x="529767" y="191274"/>
                </a:lnTo>
                <a:lnTo>
                  <a:pt x="526059" y="207975"/>
                </a:lnTo>
                <a:lnTo>
                  <a:pt x="515721" y="221208"/>
                </a:lnTo>
                <a:lnTo>
                  <a:pt x="499973" y="229920"/>
                </a:lnTo>
                <a:lnTo>
                  <a:pt x="480009" y="233057"/>
                </a:lnTo>
                <a:lnTo>
                  <a:pt x="462470" y="231076"/>
                </a:lnTo>
                <a:lnTo>
                  <a:pt x="446887" y="225628"/>
                </a:lnTo>
                <a:lnTo>
                  <a:pt x="434632" y="217462"/>
                </a:lnTo>
                <a:lnTo>
                  <a:pt x="427024" y="207352"/>
                </a:lnTo>
                <a:lnTo>
                  <a:pt x="425424" y="200914"/>
                </a:lnTo>
                <a:lnTo>
                  <a:pt x="425424" y="199313"/>
                </a:lnTo>
                <a:lnTo>
                  <a:pt x="418998" y="199313"/>
                </a:lnTo>
                <a:lnTo>
                  <a:pt x="417398" y="200914"/>
                </a:lnTo>
                <a:lnTo>
                  <a:pt x="417398" y="213779"/>
                </a:lnTo>
                <a:lnTo>
                  <a:pt x="449707" y="245122"/>
                </a:lnTo>
                <a:lnTo>
                  <a:pt x="478396" y="247535"/>
                </a:lnTo>
                <a:lnTo>
                  <a:pt x="511759" y="242379"/>
                </a:lnTo>
                <a:lnTo>
                  <a:pt x="538200" y="228041"/>
                </a:lnTo>
                <a:lnTo>
                  <a:pt x="555612" y="206171"/>
                </a:lnTo>
                <a:lnTo>
                  <a:pt x="561873" y="178409"/>
                </a:lnTo>
                <a:close/>
              </a:path>
              <a:path w="1447800" h="1170304">
                <a:moveTo>
                  <a:pt x="720813" y="178409"/>
                </a:moveTo>
                <a:lnTo>
                  <a:pt x="720750" y="177965"/>
                </a:lnTo>
                <a:lnTo>
                  <a:pt x="717677" y="157518"/>
                </a:lnTo>
                <a:lnTo>
                  <a:pt x="717588" y="157365"/>
                </a:lnTo>
                <a:lnTo>
                  <a:pt x="707771" y="140246"/>
                </a:lnTo>
                <a:lnTo>
                  <a:pt x="690333" y="125971"/>
                </a:lnTo>
                <a:lnTo>
                  <a:pt x="664629" y="114122"/>
                </a:lnTo>
                <a:lnTo>
                  <a:pt x="648576" y="107696"/>
                </a:lnTo>
                <a:lnTo>
                  <a:pt x="631291" y="100330"/>
                </a:lnTo>
                <a:lnTo>
                  <a:pt x="619874" y="92227"/>
                </a:lnTo>
                <a:lnTo>
                  <a:pt x="613575" y="82600"/>
                </a:lnTo>
                <a:lnTo>
                  <a:pt x="611644" y="70726"/>
                </a:lnTo>
                <a:lnTo>
                  <a:pt x="615061" y="56388"/>
                </a:lnTo>
                <a:lnTo>
                  <a:pt x="624484" y="45212"/>
                </a:lnTo>
                <a:lnTo>
                  <a:pt x="638733" y="37947"/>
                </a:lnTo>
                <a:lnTo>
                  <a:pt x="656602" y="35369"/>
                </a:lnTo>
                <a:lnTo>
                  <a:pt x="670293" y="36791"/>
                </a:lnTo>
                <a:lnTo>
                  <a:pt x="681875" y="40792"/>
                </a:lnTo>
                <a:lnTo>
                  <a:pt x="690460" y="46888"/>
                </a:lnTo>
                <a:lnTo>
                  <a:pt x="695121" y="54648"/>
                </a:lnTo>
                <a:lnTo>
                  <a:pt x="695121" y="57873"/>
                </a:lnTo>
                <a:lnTo>
                  <a:pt x="696734" y="59474"/>
                </a:lnTo>
                <a:lnTo>
                  <a:pt x="703148" y="59474"/>
                </a:lnTo>
                <a:lnTo>
                  <a:pt x="703148" y="57873"/>
                </a:lnTo>
                <a:lnTo>
                  <a:pt x="704761" y="54648"/>
                </a:lnTo>
                <a:lnTo>
                  <a:pt x="704761" y="51435"/>
                </a:lnTo>
                <a:lnTo>
                  <a:pt x="703694" y="35369"/>
                </a:lnTo>
                <a:lnTo>
                  <a:pt x="661416" y="20904"/>
                </a:lnTo>
                <a:lnTo>
                  <a:pt x="629234" y="25742"/>
                </a:lnTo>
                <a:lnTo>
                  <a:pt x="603821" y="39179"/>
                </a:lnTo>
                <a:lnTo>
                  <a:pt x="587197" y="59474"/>
                </a:lnTo>
                <a:lnTo>
                  <a:pt x="584530" y="70726"/>
                </a:lnTo>
                <a:lnTo>
                  <a:pt x="581139" y="85191"/>
                </a:lnTo>
                <a:lnTo>
                  <a:pt x="584174" y="103949"/>
                </a:lnTo>
                <a:lnTo>
                  <a:pt x="593382" y="119545"/>
                </a:lnTo>
                <a:lnTo>
                  <a:pt x="608914" y="132435"/>
                </a:lnTo>
                <a:lnTo>
                  <a:pt x="630910" y="143052"/>
                </a:lnTo>
                <a:lnTo>
                  <a:pt x="648576" y="149479"/>
                </a:lnTo>
                <a:lnTo>
                  <a:pt x="667283" y="157365"/>
                </a:lnTo>
                <a:lnTo>
                  <a:pt x="680275" y="166763"/>
                </a:lnTo>
                <a:lnTo>
                  <a:pt x="687857" y="177965"/>
                </a:lnTo>
                <a:lnTo>
                  <a:pt x="687933" y="178409"/>
                </a:lnTo>
                <a:lnTo>
                  <a:pt x="690308" y="191274"/>
                </a:lnTo>
                <a:lnTo>
                  <a:pt x="686346" y="207975"/>
                </a:lnTo>
                <a:lnTo>
                  <a:pt x="675462" y="221208"/>
                </a:lnTo>
                <a:lnTo>
                  <a:pt x="659155" y="229920"/>
                </a:lnTo>
                <a:lnTo>
                  <a:pt x="638937" y="233057"/>
                </a:lnTo>
                <a:lnTo>
                  <a:pt x="621423" y="231076"/>
                </a:lnTo>
                <a:lnTo>
                  <a:pt x="606031" y="225628"/>
                </a:lnTo>
                <a:lnTo>
                  <a:pt x="594233" y="217462"/>
                </a:lnTo>
                <a:lnTo>
                  <a:pt x="587565" y="207352"/>
                </a:lnTo>
                <a:lnTo>
                  <a:pt x="584352" y="200914"/>
                </a:lnTo>
                <a:lnTo>
                  <a:pt x="584352" y="199313"/>
                </a:lnTo>
                <a:lnTo>
                  <a:pt x="577938" y="199313"/>
                </a:lnTo>
                <a:lnTo>
                  <a:pt x="576326" y="200914"/>
                </a:lnTo>
                <a:lnTo>
                  <a:pt x="576326" y="206171"/>
                </a:lnTo>
                <a:lnTo>
                  <a:pt x="576643" y="207352"/>
                </a:lnTo>
                <a:lnTo>
                  <a:pt x="576770" y="207975"/>
                </a:lnTo>
                <a:lnTo>
                  <a:pt x="577938" y="213779"/>
                </a:lnTo>
                <a:lnTo>
                  <a:pt x="581139" y="237883"/>
                </a:lnTo>
                <a:lnTo>
                  <a:pt x="594664" y="242100"/>
                </a:lnTo>
                <a:lnTo>
                  <a:pt x="608634" y="245122"/>
                </a:lnTo>
                <a:lnTo>
                  <a:pt x="622909" y="246926"/>
                </a:lnTo>
                <a:lnTo>
                  <a:pt x="637336" y="247535"/>
                </a:lnTo>
                <a:lnTo>
                  <a:pt x="670699" y="242379"/>
                </a:lnTo>
                <a:lnTo>
                  <a:pt x="687870" y="233057"/>
                </a:lnTo>
                <a:lnTo>
                  <a:pt x="697128" y="228041"/>
                </a:lnTo>
                <a:lnTo>
                  <a:pt x="714540" y="206171"/>
                </a:lnTo>
                <a:lnTo>
                  <a:pt x="714641" y="205740"/>
                </a:lnTo>
                <a:lnTo>
                  <a:pt x="720813" y="178409"/>
                </a:lnTo>
                <a:close/>
              </a:path>
              <a:path w="1447800" h="1170304">
                <a:moveTo>
                  <a:pt x="958405" y="130200"/>
                </a:moveTo>
                <a:lnTo>
                  <a:pt x="950849" y="84620"/>
                </a:lnTo>
                <a:lnTo>
                  <a:pt x="929309" y="50228"/>
                </a:lnTo>
                <a:lnTo>
                  <a:pt x="919873" y="44183"/>
                </a:lnTo>
                <a:lnTo>
                  <a:pt x="919873" y="146265"/>
                </a:lnTo>
                <a:lnTo>
                  <a:pt x="915466" y="183108"/>
                </a:lnTo>
                <a:lnTo>
                  <a:pt x="902627" y="210959"/>
                </a:lnTo>
                <a:lnTo>
                  <a:pt x="881951" y="228549"/>
                </a:lnTo>
                <a:lnTo>
                  <a:pt x="854062" y="234670"/>
                </a:lnTo>
                <a:lnTo>
                  <a:pt x="822121" y="226352"/>
                </a:lnTo>
                <a:lnTo>
                  <a:pt x="797267" y="203123"/>
                </a:lnTo>
                <a:lnTo>
                  <a:pt x="781138" y="167538"/>
                </a:lnTo>
                <a:lnTo>
                  <a:pt x="775398" y="122161"/>
                </a:lnTo>
                <a:lnTo>
                  <a:pt x="779805" y="84620"/>
                </a:lnTo>
                <a:lnTo>
                  <a:pt x="792657" y="56857"/>
                </a:lnTo>
                <a:lnTo>
                  <a:pt x="813320" y="39662"/>
                </a:lnTo>
                <a:lnTo>
                  <a:pt x="841209" y="33756"/>
                </a:lnTo>
                <a:lnTo>
                  <a:pt x="873150" y="42075"/>
                </a:lnTo>
                <a:lnTo>
                  <a:pt x="898004" y="65303"/>
                </a:lnTo>
                <a:lnTo>
                  <a:pt x="914133" y="100888"/>
                </a:lnTo>
                <a:lnTo>
                  <a:pt x="919873" y="146265"/>
                </a:lnTo>
                <a:lnTo>
                  <a:pt x="919873" y="44183"/>
                </a:lnTo>
                <a:lnTo>
                  <a:pt x="903643" y="33756"/>
                </a:lnTo>
                <a:lnTo>
                  <a:pt x="895426" y="28486"/>
                </a:lnTo>
                <a:lnTo>
                  <a:pt x="850849" y="20904"/>
                </a:lnTo>
                <a:lnTo>
                  <a:pt x="805268" y="29743"/>
                </a:lnTo>
                <a:lnTo>
                  <a:pt x="769175" y="54254"/>
                </a:lnTo>
                <a:lnTo>
                  <a:pt x="745413" y="91414"/>
                </a:lnTo>
                <a:lnTo>
                  <a:pt x="736866" y="138239"/>
                </a:lnTo>
                <a:lnTo>
                  <a:pt x="744410" y="183108"/>
                </a:lnTo>
                <a:lnTo>
                  <a:pt x="765962" y="217589"/>
                </a:lnTo>
                <a:lnTo>
                  <a:pt x="799858" y="239725"/>
                </a:lnTo>
                <a:lnTo>
                  <a:pt x="844423" y="247535"/>
                </a:lnTo>
                <a:lnTo>
                  <a:pt x="890003" y="238683"/>
                </a:lnTo>
                <a:lnTo>
                  <a:pt x="895921" y="234670"/>
                </a:lnTo>
                <a:lnTo>
                  <a:pt x="926096" y="214172"/>
                </a:lnTo>
                <a:lnTo>
                  <a:pt x="949858" y="177012"/>
                </a:lnTo>
                <a:lnTo>
                  <a:pt x="958405" y="130200"/>
                </a:lnTo>
                <a:close/>
              </a:path>
              <a:path w="1447800" h="1170304">
                <a:moveTo>
                  <a:pt x="1094867" y="848652"/>
                </a:moveTo>
                <a:lnTo>
                  <a:pt x="1074762" y="805256"/>
                </a:lnTo>
                <a:lnTo>
                  <a:pt x="1039482" y="770509"/>
                </a:lnTo>
                <a:lnTo>
                  <a:pt x="991666" y="747776"/>
                </a:lnTo>
                <a:lnTo>
                  <a:pt x="932726" y="739355"/>
                </a:lnTo>
                <a:lnTo>
                  <a:pt x="902220" y="743127"/>
                </a:lnTo>
                <a:lnTo>
                  <a:pt x="902220" y="808482"/>
                </a:lnTo>
                <a:lnTo>
                  <a:pt x="902220" y="925804"/>
                </a:lnTo>
                <a:lnTo>
                  <a:pt x="880021" y="904887"/>
                </a:lnTo>
                <a:lnTo>
                  <a:pt x="857072" y="881405"/>
                </a:lnTo>
                <a:lnTo>
                  <a:pt x="833818" y="856424"/>
                </a:lnTo>
                <a:lnTo>
                  <a:pt x="823556" y="845121"/>
                </a:lnTo>
                <a:lnTo>
                  <a:pt x="823556" y="1002957"/>
                </a:lnTo>
                <a:lnTo>
                  <a:pt x="813600" y="1007249"/>
                </a:lnTo>
                <a:lnTo>
                  <a:pt x="799274" y="1011999"/>
                </a:lnTo>
                <a:lnTo>
                  <a:pt x="782243" y="1015847"/>
                </a:lnTo>
                <a:lnTo>
                  <a:pt x="764159" y="1017422"/>
                </a:lnTo>
                <a:lnTo>
                  <a:pt x="719924" y="1010373"/>
                </a:lnTo>
                <a:lnTo>
                  <a:pt x="682701" y="990371"/>
                </a:lnTo>
                <a:lnTo>
                  <a:pt x="654113" y="959104"/>
                </a:lnTo>
                <a:lnTo>
                  <a:pt x="635774" y="918260"/>
                </a:lnTo>
                <a:lnTo>
                  <a:pt x="629310" y="869556"/>
                </a:lnTo>
                <a:lnTo>
                  <a:pt x="630682" y="851192"/>
                </a:lnTo>
                <a:lnTo>
                  <a:pt x="634326" y="834796"/>
                </a:lnTo>
                <a:lnTo>
                  <a:pt x="639470" y="820508"/>
                </a:lnTo>
                <a:lnTo>
                  <a:pt x="639546" y="820331"/>
                </a:lnTo>
                <a:lnTo>
                  <a:pt x="645363" y="808482"/>
                </a:lnTo>
                <a:lnTo>
                  <a:pt x="683006" y="858177"/>
                </a:lnTo>
                <a:lnTo>
                  <a:pt x="716864" y="899388"/>
                </a:lnTo>
                <a:lnTo>
                  <a:pt x="749731" y="935189"/>
                </a:lnTo>
                <a:lnTo>
                  <a:pt x="784377" y="968692"/>
                </a:lnTo>
                <a:lnTo>
                  <a:pt x="823556" y="1002957"/>
                </a:lnTo>
                <a:lnTo>
                  <a:pt x="823556" y="845121"/>
                </a:lnTo>
                <a:lnTo>
                  <a:pt x="810717" y="830973"/>
                </a:lnTo>
                <a:lnTo>
                  <a:pt x="830414" y="821931"/>
                </a:lnTo>
                <a:lnTo>
                  <a:pt x="850442" y="814501"/>
                </a:lnTo>
                <a:lnTo>
                  <a:pt x="871220" y="808824"/>
                </a:lnTo>
                <a:lnTo>
                  <a:pt x="892594" y="805256"/>
                </a:lnTo>
                <a:lnTo>
                  <a:pt x="897407" y="805256"/>
                </a:lnTo>
                <a:lnTo>
                  <a:pt x="902220" y="808482"/>
                </a:lnTo>
                <a:lnTo>
                  <a:pt x="902220" y="743127"/>
                </a:lnTo>
                <a:lnTo>
                  <a:pt x="887399" y="744956"/>
                </a:lnTo>
                <a:lnTo>
                  <a:pt x="848245" y="760056"/>
                </a:lnTo>
                <a:lnTo>
                  <a:pt x="816000" y="782078"/>
                </a:lnTo>
                <a:lnTo>
                  <a:pt x="791451" y="808482"/>
                </a:lnTo>
                <a:lnTo>
                  <a:pt x="791451" y="806869"/>
                </a:lnTo>
                <a:lnTo>
                  <a:pt x="789838" y="805256"/>
                </a:lnTo>
                <a:lnTo>
                  <a:pt x="789838" y="803656"/>
                </a:lnTo>
                <a:lnTo>
                  <a:pt x="772414" y="783209"/>
                </a:lnTo>
                <a:lnTo>
                  <a:pt x="750316" y="755840"/>
                </a:lnTo>
                <a:lnTo>
                  <a:pt x="714387" y="710425"/>
                </a:lnTo>
                <a:lnTo>
                  <a:pt x="712787" y="708825"/>
                </a:lnTo>
                <a:lnTo>
                  <a:pt x="712787" y="707212"/>
                </a:lnTo>
                <a:lnTo>
                  <a:pt x="711174" y="707212"/>
                </a:lnTo>
                <a:lnTo>
                  <a:pt x="697890" y="677125"/>
                </a:lnTo>
                <a:lnTo>
                  <a:pt x="701141" y="649757"/>
                </a:lnTo>
                <a:lnTo>
                  <a:pt x="717054" y="629005"/>
                </a:lnTo>
                <a:lnTo>
                  <a:pt x="741680" y="618820"/>
                </a:lnTo>
                <a:lnTo>
                  <a:pt x="755980" y="618312"/>
                </a:lnTo>
                <a:lnTo>
                  <a:pt x="769378" y="620826"/>
                </a:lnTo>
                <a:lnTo>
                  <a:pt x="780961" y="625144"/>
                </a:lnTo>
                <a:lnTo>
                  <a:pt x="789838" y="630059"/>
                </a:lnTo>
                <a:lnTo>
                  <a:pt x="797293" y="634365"/>
                </a:lnTo>
                <a:lnTo>
                  <a:pt x="804900" y="636701"/>
                </a:lnTo>
                <a:lnTo>
                  <a:pt x="812190" y="635711"/>
                </a:lnTo>
                <a:lnTo>
                  <a:pt x="818743" y="630059"/>
                </a:lnTo>
                <a:lnTo>
                  <a:pt x="820559" y="625144"/>
                </a:lnTo>
                <a:lnTo>
                  <a:pt x="822096" y="620826"/>
                </a:lnTo>
                <a:lnTo>
                  <a:pt x="821385" y="618312"/>
                </a:lnTo>
                <a:lnTo>
                  <a:pt x="795591" y="587971"/>
                </a:lnTo>
                <a:lnTo>
                  <a:pt x="755307" y="572096"/>
                </a:lnTo>
                <a:lnTo>
                  <a:pt x="724027" y="568985"/>
                </a:lnTo>
                <a:lnTo>
                  <a:pt x="672122" y="577176"/>
                </a:lnTo>
                <a:lnTo>
                  <a:pt x="631507" y="600735"/>
                </a:lnTo>
                <a:lnTo>
                  <a:pt x="605053" y="638149"/>
                </a:lnTo>
                <a:lnTo>
                  <a:pt x="595591" y="687933"/>
                </a:lnTo>
                <a:lnTo>
                  <a:pt x="596747" y="704532"/>
                </a:lnTo>
                <a:lnTo>
                  <a:pt x="600011" y="720674"/>
                </a:lnTo>
                <a:lnTo>
                  <a:pt x="605078" y="736523"/>
                </a:lnTo>
                <a:lnTo>
                  <a:pt x="611644" y="752221"/>
                </a:lnTo>
                <a:lnTo>
                  <a:pt x="614857" y="760260"/>
                </a:lnTo>
                <a:lnTo>
                  <a:pt x="619671" y="766686"/>
                </a:lnTo>
                <a:lnTo>
                  <a:pt x="622884" y="771512"/>
                </a:lnTo>
                <a:lnTo>
                  <a:pt x="578383" y="790117"/>
                </a:lnTo>
                <a:lnTo>
                  <a:pt x="546227" y="820331"/>
                </a:lnTo>
                <a:lnTo>
                  <a:pt x="546138" y="820508"/>
                </a:lnTo>
                <a:lnTo>
                  <a:pt x="526707" y="859878"/>
                </a:lnTo>
                <a:lnTo>
                  <a:pt x="520141" y="906526"/>
                </a:lnTo>
                <a:lnTo>
                  <a:pt x="524878" y="946975"/>
                </a:lnTo>
                <a:lnTo>
                  <a:pt x="538772" y="982599"/>
                </a:lnTo>
                <a:lnTo>
                  <a:pt x="592099" y="1037310"/>
                </a:lnTo>
                <a:lnTo>
                  <a:pt x="630593" y="1055395"/>
                </a:lnTo>
                <a:lnTo>
                  <a:pt x="676338" y="1066609"/>
                </a:lnTo>
                <a:lnTo>
                  <a:pt x="728840" y="1070470"/>
                </a:lnTo>
                <a:lnTo>
                  <a:pt x="766787" y="1068184"/>
                </a:lnTo>
                <a:lnTo>
                  <a:pt x="801281" y="1061821"/>
                </a:lnTo>
                <a:lnTo>
                  <a:pt x="832459" y="1052156"/>
                </a:lnTo>
                <a:lnTo>
                  <a:pt x="860475" y="1039926"/>
                </a:lnTo>
                <a:lnTo>
                  <a:pt x="866521" y="1045298"/>
                </a:lnTo>
                <a:lnTo>
                  <a:pt x="877531" y="1053985"/>
                </a:lnTo>
                <a:lnTo>
                  <a:pt x="893660" y="1062075"/>
                </a:lnTo>
                <a:lnTo>
                  <a:pt x="915060" y="1065644"/>
                </a:lnTo>
                <a:lnTo>
                  <a:pt x="940549" y="1058964"/>
                </a:lnTo>
                <a:lnTo>
                  <a:pt x="952792" y="1043546"/>
                </a:lnTo>
                <a:lnTo>
                  <a:pt x="953592" y="1039926"/>
                </a:lnTo>
                <a:lnTo>
                  <a:pt x="956602" y="1026312"/>
                </a:lnTo>
                <a:lnTo>
                  <a:pt x="956754" y="1017422"/>
                </a:lnTo>
                <a:lnTo>
                  <a:pt x="956805" y="925804"/>
                </a:lnTo>
                <a:lnTo>
                  <a:pt x="956805" y="810082"/>
                </a:lnTo>
                <a:lnTo>
                  <a:pt x="960018" y="805256"/>
                </a:lnTo>
                <a:lnTo>
                  <a:pt x="966431" y="805256"/>
                </a:lnTo>
                <a:lnTo>
                  <a:pt x="999172" y="811860"/>
                </a:lnTo>
                <a:lnTo>
                  <a:pt x="1029652" y="821931"/>
                </a:lnTo>
                <a:lnTo>
                  <a:pt x="1057414" y="835317"/>
                </a:lnTo>
                <a:lnTo>
                  <a:pt x="1082027" y="851877"/>
                </a:lnTo>
                <a:lnTo>
                  <a:pt x="1085240" y="856691"/>
                </a:lnTo>
                <a:lnTo>
                  <a:pt x="1090053" y="853478"/>
                </a:lnTo>
                <a:lnTo>
                  <a:pt x="1093266" y="851877"/>
                </a:lnTo>
                <a:lnTo>
                  <a:pt x="1094867" y="848652"/>
                </a:lnTo>
                <a:close/>
              </a:path>
              <a:path w="1447800" h="1170304">
                <a:moveTo>
                  <a:pt x="1441627" y="229692"/>
                </a:moveTo>
                <a:lnTo>
                  <a:pt x="1431061" y="229692"/>
                </a:lnTo>
                <a:lnTo>
                  <a:pt x="1424292" y="229298"/>
                </a:lnTo>
                <a:lnTo>
                  <a:pt x="1419352" y="225425"/>
                </a:lnTo>
                <a:lnTo>
                  <a:pt x="1419263" y="225031"/>
                </a:lnTo>
                <a:lnTo>
                  <a:pt x="1419161" y="224548"/>
                </a:lnTo>
                <a:lnTo>
                  <a:pt x="1417116" y="214934"/>
                </a:lnTo>
                <a:lnTo>
                  <a:pt x="1417104" y="214706"/>
                </a:lnTo>
                <a:lnTo>
                  <a:pt x="1416062" y="196621"/>
                </a:lnTo>
                <a:lnTo>
                  <a:pt x="1415948" y="43408"/>
                </a:lnTo>
                <a:lnTo>
                  <a:pt x="1417548" y="38582"/>
                </a:lnTo>
                <a:lnTo>
                  <a:pt x="1436814" y="38582"/>
                </a:lnTo>
                <a:lnTo>
                  <a:pt x="1436814" y="27330"/>
                </a:lnTo>
                <a:lnTo>
                  <a:pt x="1348511" y="27330"/>
                </a:lnTo>
                <a:lnTo>
                  <a:pt x="1348511" y="38582"/>
                </a:lnTo>
                <a:lnTo>
                  <a:pt x="1361363" y="38582"/>
                </a:lnTo>
                <a:lnTo>
                  <a:pt x="1369733" y="39103"/>
                </a:lnTo>
                <a:lnTo>
                  <a:pt x="1374203" y="42799"/>
                </a:lnTo>
                <a:lnTo>
                  <a:pt x="1374330" y="43408"/>
                </a:lnTo>
                <a:lnTo>
                  <a:pt x="1376235" y="52717"/>
                </a:lnTo>
                <a:lnTo>
                  <a:pt x="1377416" y="72339"/>
                </a:lnTo>
                <a:lnTo>
                  <a:pt x="1377416" y="226631"/>
                </a:lnTo>
                <a:lnTo>
                  <a:pt x="1375879" y="229692"/>
                </a:lnTo>
                <a:lnTo>
                  <a:pt x="1360601" y="229692"/>
                </a:lnTo>
                <a:lnTo>
                  <a:pt x="1327645" y="200914"/>
                </a:lnTo>
                <a:lnTo>
                  <a:pt x="1300353" y="160731"/>
                </a:lnTo>
                <a:lnTo>
                  <a:pt x="1289646" y="144665"/>
                </a:lnTo>
                <a:lnTo>
                  <a:pt x="1284300" y="136626"/>
                </a:lnTo>
                <a:lnTo>
                  <a:pt x="1299629" y="131800"/>
                </a:lnTo>
                <a:lnTo>
                  <a:pt x="1304023" y="130429"/>
                </a:lnTo>
                <a:lnTo>
                  <a:pt x="1319212" y="119545"/>
                </a:lnTo>
                <a:lnTo>
                  <a:pt x="1329004" y="104762"/>
                </a:lnTo>
                <a:lnTo>
                  <a:pt x="1332458" y="86804"/>
                </a:lnTo>
                <a:lnTo>
                  <a:pt x="1330985" y="72986"/>
                </a:lnTo>
                <a:lnTo>
                  <a:pt x="1307465" y="40182"/>
                </a:lnTo>
                <a:lnTo>
                  <a:pt x="1293939" y="32931"/>
                </a:lnTo>
                <a:lnTo>
                  <a:pt x="1293939" y="90017"/>
                </a:lnTo>
                <a:lnTo>
                  <a:pt x="1290421" y="108077"/>
                </a:lnTo>
                <a:lnTo>
                  <a:pt x="1280287" y="121158"/>
                </a:lnTo>
                <a:lnTo>
                  <a:pt x="1264132" y="129120"/>
                </a:lnTo>
                <a:lnTo>
                  <a:pt x="1242568" y="131800"/>
                </a:lnTo>
                <a:lnTo>
                  <a:pt x="1231328" y="131800"/>
                </a:lnTo>
                <a:lnTo>
                  <a:pt x="1231328" y="40182"/>
                </a:lnTo>
                <a:lnTo>
                  <a:pt x="1240955" y="40182"/>
                </a:lnTo>
                <a:lnTo>
                  <a:pt x="1249489" y="40487"/>
                </a:lnTo>
                <a:lnTo>
                  <a:pt x="1256207" y="41389"/>
                </a:lnTo>
                <a:lnTo>
                  <a:pt x="1261364" y="42799"/>
                </a:lnTo>
                <a:lnTo>
                  <a:pt x="1261491" y="42799"/>
                </a:lnTo>
                <a:lnTo>
                  <a:pt x="1292148" y="75971"/>
                </a:lnTo>
                <a:lnTo>
                  <a:pt x="1293939" y="90017"/>
                </a:lnTo>
                <a:lnTo>
                  <a:pt x="1293939" y="32931"/>
                </a:lnTo>
                <a:lnTo>
                  <a:pt x="1286916" y="30340"/>
                </a:lnTo>
                <a:lnTo>
                  <a:pt x="1272743" y="28003"/>
                </a:lnTo>
                <a:lnTo>
                  <a:pt x="1255407" y="27330"/>
                </a:lnTo>
                <a:lnTo>
                  <a:pt x="1112520" y="27330"/>
                </a:lnTo>
                <a:lnTo>
                  <a:pt x="1112520" y="38582"/>
                </a:lnTo>
                <a:lnTo>
                  <a:pt x="1123759" y="38582"/>
                </a:lnTo>
                <a:lnTo>
                  <a:pt x="1133043" y="39103"/>
                </a:lnTo>
                <a:lnTo>
                  <a:pt x="1139698" y="63296"/>
                </a:lnTo>
                <a:lnTo>
                  <a:pt x="1139812" y="72339"/>
                </a:lnTo>
                <a:lnTo>
                  <a:pt x="1139875" y="72986"/>
                </a:lnTo>
                <a:lnTo>
                  <a:pt x="1140739" y="81953"/>
                </a:lnTo>
                <a:lnTo>
                  <a:pt x="1141222" y="92621"/>
                </a:lnTo>
                <a:lnTo>
                  <a:pt x="1141399" y="102400"/>
                </a:lnTo>
                <a:lnTo>
                  <a:pt x="1141298" y="147878"/>
                </a:lnTo>
                <a:lnTo>
                  <a:pt x="1134656" y="196621"/>
                </a:lnTo>
                <a:lnTo>
                  <a:pt x="1107503" y="224828"/>
                </a:lnTo>
                <a:lnTo>
                  <a:pt x="1092758" y="229692"/>
                </a:lnTo>
                <a:lnTo>
                  <a:pt x="1092936" y="229692"/>
                </a:lnTo>
                <a:lnTo>
                  <a:pt x="1075601" y="231457"/>
                </a:lnTo>
                <a:lnTo>
                  <a:pt x="1059726" y="229692"/>
                </a:lnTo>
                <a:lnTo>
                  <a:pt x="1046645" y="224828"/>
                </a:lnTo>
                <a:lnTo>
                  <a:pt x="1021016" y="183642"/>
                </a:lnTo>
                <a:lnTo>
                  <a:pt x="1020991" y="183210"/>
                </a:lnTo>
                <a:lnTo>
                  <a:pt x="1019759" y="167309"/>
                </a:lnTo>
                <a:lnTo>
                  <a:pt x="1019657" y="160731"/>
                </a:lnTo>
                <a:lnTo>
                  <a:pt x="1019606" y="157518"/>
                </a:lnTo>
                <a:lnTo>
                  <a:pt x="1019467" y="147878"/>
                </a:lnTo>
                <a:lnTo>
                  <a:pt x="1019416" y="45008"/>
                </a:lnTo>
                <a:lnTo>
                  <a:pt x="1017803" y="38582"/>
                </a:lnTo>
                <a:lnTo>
                  <a:pt x="1038682" y="38582"/>
                </a:lnTo>
                <a:lnTo>
                  <a:pt x="1038682" y="27330"/>
                </a:lnTo>
                <a:lnTo>
                  <a:pt x="955192" y="27330"/>
                </a:lnTo>
                <a:lnTo>
                  <a:pt x="955192" y="38582"/>
                </a:lnTo>
                <a:lnTo>
                  <a:pt x="964831" y="38582"/>
                </a:lnTo>
                <a:lnTo>
                  <a:pt x="973213" y="39103"/>
                </a:lnTo>
                <a:lnTo>
                  <a:pt x="981011" y="160731"/>
                </a:lnTo>
                <a:lnTo>
                  <a:pt x="981862" y="183210"/>
                </a:lnTo>
                <a:lnTo>
                  <a:pt x="981938" y="183642"/>
                </a:lnTo>
                <a:lnTo>
                  <a:pt x="982040" y="184238"/>
                </a:lnTo>
                <a:lnTo>
                  <a:pt x="982154" y="184848"/>
                </a:lnTo>
                <a:lnTo>
                  <a:pt x="1000150" y="225031"/>
                </a:lnTo>
                <a:lnTo>
                  <a:pt x="1045527" y="246049"/>
                </a:lnTo>
                <a:lnTo>
                  <a:pt x="1064361" y="247535"/>
                </a:lnTo>
                <a:lnTo>
                  <a:pt x="1085303" y="245770"/>
                </a:lnTo>
                <a:lnTo>
                  <a:pt x="1104303" y="240703"/>
                </a:lnTo>
                <a:lnTo>
                  <a:pt x="1120571" y="232613"/>
                </a:lnTo>
                <a:lnTo>
                  <a:pt x="1121943" y="231457"/>
                </a:lnTo>
                <a:lnTo>
                  <a:pt x="1133398" y="221818"/>
                </a:lnTo>
                <a:lnTo>
                  <a:pt x="1153261" y="173443"/>
                </a:lnTo>
                <a:lnTo>
                  <a:pt x="1154264" y="147878"/>
                </a:lnTo>
                <a:lnTo>
                  <a:pt x="1154264" y="38582"/>
                </a:lnTo>
                <a:lnTo>
                  <a:pt x="1175131" y="38582"/>
                </a:lnTo>
                <a:lnTo>
                  <a:pt x="1191069" y="63296"/>
                </a:lnTo>
                <a:lnTo>
                  <a:pt x="1191183" y="72339"/>
                </a:lnTo>
                <a:lnTo>
                  <a:pt x="1192796" y="229692"/>
                </a:lnTo>
                <a:lnTo>
                  <a:pt x="1173530" y="229692"/>
                </a:lnTo>
                <a:lnTo>
                  <a:pt x="1173530" y="241096"/>
                </a:lnTo>
                <a:lnTo>
                  <a:pt x="1258620" y="241096"/>
                </a:lnTo>
                <a:lnTo>
                  <a:pt x="1258620" y="229692"/>
                </a:lnTo>
                <a:lnTo>
                  <a:pt x="1245095" y="229692"/>
                </a:lnTo>
                <a:lnTo>
                  <a:pt x="1238999" y="229298"/>
                </a:lnTo>
                <a:lnTo>
                  <a:pt x="1234528" y="225425"/>
                </a:lnTo>
                <a:lnTo>
                  <a:pt x="1234452" y="225031"/>
                </a:lnTo>
                <a:lnTo>
                  <a:pt x="1234363" y="224548"/>
                </a:lnTo>
                <a:lnTo>
                  <a:pt x="1232484" y="214934"/>
                </a:lnTo>
                <a:lnTo>
                  <a:pt x="1232471" y="214706"/>
                </a:lnTo>
                <a:lnTo>
                  <a:pt x="1231442" y="196621"/>
                </a:lnTo>
                <a:lnTo>
                  <a:pt x="1231328" y="144665"/>
                </a:lnTo>
                <a:lnTo>
                  <a:pt x="1250594" y="144665"/>
                </a:lnTo>
                <a:lnTo>
                  <a:pt x="1260221" y="159131"/>
                </a:lnTo>
                <a:lnTo>
                  <a:pt x="1265034" y="167170"/>
                </a:lnTo>
                <a:lnTo>
                  <a:pt x="1265097" y="167309"/>
                </a:lnTo>
                <a:lnTo>
                  <a:pt x="1268247" y="175196"/>
                </a:lnTo>
                <a:lnTo>
                  <a:pt x="1273060" y="184848"/>
                </a:lnTo>
                <a:lnTo>
                  <a:pt x="1276997" y="191452"/>
                </a:lnTo>
                <a:lnTo>
                  <a:pt x="1281696" y="199110"/>
                </a:lnTo>
                <a:lnTo>
                  <a:pt x="1287284" y="207670"/>
                </a:lnTo>
                <a:lnTo>
                  <a:pt x="1293939" y="216992"/>
                </a:lnTo>
                <a:lnTo>
                  <a:pt x="1298702" y="224548"/>
                </a:lnTo>
                <a:lnTo>
                  <a:pt x="1314805" y="241096"/>
                </a:lnTo>
                <a:lnTo>
                  <a:pt x="1441627" y="241096"/>
                </a:lnTo>
                <a:lnTo>
                  <a:pt x="1441627" y="229692"/>
                </a:lnTo>
                <a:close/>
              </a:path>
              <a:path w="1447800" h="1170304">
                <a:moveTo>
                  <a:pt x="1447787" y="470281"/>
                </a:moveTo>
                <a:lnTo>
                  <a:pt x="1440027" y="421919"/>
                </a:lnTo>
                <a:lnTo>
                  <a:pt x="1431188" y="368173"/>
                </a:lnTo>
                <a:lnTo>
                  <a:pt x="1427175" y="343966"/>
                </a:lnTo>
                <a:lnTo>
                  <a:pt x="776998" y="343966"/>
                </a:lnTo>
                <a:lnTo>
                  <a:pt x="762152" y="433273"/>
                </a:lnTo>
                <a:lnTo>
                  <a:pt x="754519" y="479780"/>
                </a:lnTo>
                <a:lnTo>
                  <a:pt x="751713" y="498563"/>
                </a:lnTo>
                <a:lnTo>
                  <a:pt x="751319" y="504698"/>
                </a:lnTo>
                <a:lnTo>
                  <a:pt x="752741" y="512203"/>
                </a:lnTo>
                <a:lnTo>
                  <a:pt x="756729" y="517753"/>
                </a:lnTo>
                <a:lnTo>
                  <a:pt x="762825" y="521195"/>
                </a:lnTo>
                <a:lnTo>
                  <a:pt x="770585" y="522376"/>
                </a:lnTo>
                <a:lnTo>
                  <a:pt x="778281" y="520776"/>
                </a:lnTo>
                <a:lnTo>
                  <a:pt x="784021" y="515543"/>
                </a:lnTo>
                <a:lnTo>
                  <a:pt x="790676" y="506107"/>
                </a:lnTo>
                <a:lnTo>
                  <a:pt x="801077" y="491832"/>
                </a:lnTo>
                <a:lnTo>
                  <a:pt x="827570" y="462127"/>
                </a:lnTo>
                <a:lnTo>
                  <a:pt x="860082" y="442214"/>
                </a:lnTo>
                <a:lnTo>
                  <a:pt x="904024" y="431038"/>
                </a:lnTo>
                <a:lnTo>
                  <a:pt x="964831" y="427545"/>
                </a:lnTo>
                <a:lnTo>
                  <a:pt x="1006576" y="425945"/>
                </a:lnTo>
                <a:lnTo>
                  <a:pt x="1001750" y="703999"/>
                </a:lnTo>
                <a:lnTo>
                  <a:pt x="1044346" y="719670"/>
                </a:lnTo>
                <a:lnTo>
                  <a:pt x="1080020" y="742581"/>
                </a:lnTo>
                <a:lnTo>
                  <a:pt x="1107859" y="772718"/>
                </a:lnTo>
                <a:lnTo>
                  <a:pt x="1126972" y="810082"/>
                </a:lnTo>
                <a:lnTo>
                  <a:pt x="1134872" y="851674"/>
                </a:lnTo>
                <a:lnTo>
                  <a:pt x="1134999" y="861517"/>
                </a:lnTo>
                <a:lnTo>
                  <a:pt x="1132967" y="874280"/>
                </a:lnTo>
                <a:lnTo>
                  <a:pt x="1108506" y="904913"/>
                </a:lnTo>
                <a:lnTo>
                  <a:pt x="1100683" y="905471"/>
                </a:lnTo>
                <a:lnTo>
                  <a:pt x="1091653" y="903300"/>
                </a:lnTo>
                <a:lnTo>
                  <a:pt x="1078064" y="896302"/>
                </a:lnTo>
                <a:lnTo>
                  <a:pt x="1055128" y="883412"/>
                </a:lnTo>
                <a:lnTo>
                  <a:pt x="1027988" y="869632"/>
                </a:lnTo>
                <a:lnTo>
                  <a:pt x="1001750" y="859904"/>
                </a:lnTo>
                <a:lnTo>
                  <a:pt x="1001750" y="1017422"/>
                </a:lnTo>
                <a:lnTo>
                  <a:pt x="1000620" y="1038872"/>
                </a:lnTo>
                <a:lnTo>
                  <a:pt x="976693" y="1090206"/>
                </a:lnTo>
                <a:lnTo>
                  <a:pt x="929513" y="1104214"/>
                </a:lnTo>
                <a:lnTo>
                  <a:pt x="917448" y="1104569"/>
                </a:lnTo>
                <a:lnTo>
                  <a:pt x="911250" y="1107033"/>
                </a:lnTo>
                <a:lnTo>
                  <a:pt x="908964" y="1113713"/>
                </a:lnTo>
                <a:lnTo>
                  <a:pt x="908646" y="1126718"/>
                </a:lnTo>
                <a:lnTo>
                  <a:pt x="911898" y="1140663"/>
                </a:lnTo>
                <a:lnTo>
                  <a:pt x="919073" y="1147813"/>
                </a:lnTo>
                <a:lnTo>
                  <a:pt x="926249" y="1150454"/>
                </a:lnTo>
                <a:lnTo>
                  <a:pt x="929513" y="1150835"/>
                </a:lnTo>
                <a:lnTo>
                  <a:pt x="1274673" y="1150835"/>
                </a:lnTo>
                <a:lnTo>
                  <a:pt x="1286738" y="1150454"/>
                </a:lnTo>
                <a:lnTo>
                  <a:pt x="1292936" y="1147813"/>
                </a:lnTo>
                <a:lnTo>
                  <a:pt x="1295209" y="1140663"/>
                </a:lnTo>
                <a:lnTo>
                  <a:pt x="1295539" y="1126718"/>
                </a:lnTo>
                <a:lnTo>
                  <a:pt x="1292275" y="1113713"/>
                </a:lnTo>
                <a:lnTo>
                  <a:pt x="1285100" y="1107033"/>
                </a:lnTo>
                <a:lnTo>
                  <a:pt x="1277924" y="1104569"/>
                </a:lnTo>
                <a:lnTo>
                  <a:pt x="1260221" y="1102614"/>
                </a:lnTo>
                <a:lnTo>
                  <a:pt x="1225448" y="1090637"/>
                </a:lnTo>
                <a:lnTo>
                  <a:pt x="1208443" y="1065847"/>
                </a:lnTo>
                <a:lnTo>
                  <a:pt x="1202880" y="1041361"/>
                </a:lnTo>
                <a:lnTo>
                  <a:pt x="1202423" y="1030287"/>
                </a:lnTo>
                <a:lnTo>
                  <a:pt x="1196009" y="425945"/>
                </a:lnTo>
                <a:lnTo>
                  <a:pt x="1239354" y="427545"/>
                </a:lnTo>
                <a:lnTo>
                  <a:pt x="1300149" y="431038"/>
                </a:lnTo>
                <a:lnTo>
                  <a:pt x="1344104" y="442214"/>
                </a:lnTo>
                <a:lnTo>
                  <a:pt x="1376616" y="462127"/>
                </a:lnTo>
                <a:lnTo>
                  <a:pt x="1403096" y="491832"/>
                </a:lnTo>
                <a:lnTo>
                  <a:pt x="1420152" y="515543"/>
                </a:lnTo>
                <a:lnTo>
                  <a:pt x="1425905" y="520776"/>
                </a:lnTo>
                <a:lnTo>
                  <a:pt x="1433601" y="522376"/>
                </a:lnTo>
                <a:lnTo>
                  <a:pt x="1441348" y="521195"/>
                </a:lnTo>
                <a:lnTo>
                  <a:pt x="1447444" y="517753"/>
                </a:lnTo>
                <a:lnTo>
                  <a:pt x="1447787" y="517271"/>
                </a:lnTo>
                <a:lnTo>
                  <a:pt x="1447787" y="47028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82" y="0"/>
            <a:ext cx="2690553" cy="4209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1735" y="1259691"/>
            <a:ext cx="8629015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lr>
                <a:srgbClr val="003A48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0" spc="-10" dirty="0">
                <a:solidFill>
                  <a:srgbClr val="003A48"/>
                </a:solidFill>
                <a:latin typeface="Orgon Slab Light"/>
                <a:cs typeface="Orgon Slab Light"/>
              </a:rPr>
              <a:t>Time</a:t>
            </a:r>
            <a:r>
              <a:rPr sz="3200" b="0" spc="-105" dirty="0">
                <a:solidFill>
                  <a:srgbClr val="003A48"/>
                </a:solidFill>
                <a:latin typeface="Orgon Slab Light"/>
                <a:cs typeface="Orgon Slab Light"/>
              </a:rPr>
              <a:t> </a:t>
            </a:r>
            <a:r>
              <a:rPr sz="3200" b="0" dirty="0">
                <a:solidFill>
                  <a:srgbClr val="003A48"/>
                </a:solidFill>
                <a:latin typeface="Orgon Slab Light"/>
                <a:cs typeface="Orgon Slab Light"/>
              </a:rPr>
              <a:t>(much</a:t>
            </a:r>
            <a:r>
              <a:rPr sz="3200" b="0" spc="-85" dirty="0">
                <a:solidFill>
                  <a:srgbClr val="003A48"/>
                </a:solidFill>
                <a:latin typeface="Orgon Slab Light"/>
                <a:cs typeface="Orgon Slab Light"/>
              </a:rPr>
              <a:t> </a:t>
            </a:r>
            <a:r>
              <a:rPr sz="3200" b="0" dirty="0">
                <a:solidFill>
                  <a:srgbClr val="003A48"/>
                </a:solidFill>
                <a:latin typeface="Orgon Slab Light"/>
                <a:cs typeface="Orgon Slab Light"/>
              </a:rPr>
              <a:t>more</a:t>
            </a:r>
            <a:r>
              <a:rPr sz="3200" b="0" spc="-95" dirty="0">
                <a:solidFill>
                  <a:srgbClr val="003A48"/>
                </a:solidFill>
                <a:latin typeface="Orgon Slab Light"/>
                <a:cs typeface="Orgon Slab Light"/>
              </a:rPr>
              <a:t> </a:t>
            </a:r>
            <a:r>
              <a:rPr sz="3200" b="0" dirty="0">
                <a:solidFill>
                  <a:srgbClr val="003A48"/>
                </a:solidFill>
                <a:latin typeface="Orgon Slab Light"/>
                <a:cs typeface="Orgon Slab Light"/>
              </a:rPr>
              <a:t>than</a:t>
            </a:r>
            <a:r>
              <a:rPr sz="3200" b="0" spc="-100" dirty="0">
                <a:solidFill>
                  <a:srgbClr val="003A48"/>
                </a:solidFill>
                <a:latin typeface="Orgon Slab Light"/>
                <a:cs typeface="Orgon Slab Light"/>
              </a:rPr>
              <a:t> </a:t>
            </a:r>
            <a:r>
              <a:rPr sz="3200" b="0" dirty="0">
                <a:solidFill>
                  <a:srgbClr val="003A48"/>
                </a:solidFill>
                <a:latin typeface="Orgon Slab Light"/>
                <a:cs typeface="Orgon Slab Light"/>
              </a:rPr>
              <a:t>8-</a:t>
            </a:r>
            <a:r>
              <a:rPr sz="3200" b="0" spc="-25" dirty="0">
                <a:solidFill>
                  <a:srgbClr val="003A48"/>
                </a:solidFill>
                <a:latin typeface="Orgon Slab Light"/>
                <a:cs typeface="Orgon Slab Light"/>
              </a:rPr>
              <a:t>5)</a:t>
            </a:r>
            <a:endParaRPr sz="3200">
              <a:latin typeface="Orgon Slab Light"/>
              <a:cs typeface="Orgon Slab Light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</a:tabLst>
            </a:pPr>
            <a:r>
              <a:rPr sz="3200" b="0" dirty="0">
                <a:solidFill>
                  <a:srgbClr val="003A48"/>
                </a:solidFill>
                <a:latin typeface="Orgon Slab Light"/>
                <a:cs typeface="Orgon Slab Light"/>
              </a:rPr>
              <a:t>Expertise</a:t>
            </a:r>
            <a:r>
              <a:rPr sz="3200" b="0" spc="-114" dirty="0">
                <a:solidFill>
                  <a:srgbClr val="003A48"/>
                </a:solidFill>
                <a:latin typeface="Orgon Slab Light"/>
                <a:cs typeface="Orgon Slab Light"/>
              </a:rPr>
              <a:t> </a:t>
            </a:r>
            <a:r>
              <a:rPr sz="3200" b="0" spc="-20" dirty="0">
                <a:solidFill>
                  <a:srgbClr val="003A48"/>
                </a:solidFill>
                <a:latin typeface="Orgon Slab Light"/>
                <a:cs typeface="Orgon Slab Light"/>
              </a:rPr>
              <a:t>(technology,</a:t>
            </a:r>
            <a:r>
              <a:rPr sz="3200" b="0" spc="-105" dirty="0">
                <a:solidFill>
                  <a:srgbClr val="003A48"/>
                </a:solidFill>
                <a:latin typeface="Orgon Slab Light"/>
                <a:cs typeface="Orgon Slab Light"/>
              </a:rPr>
              <a:t> </a:t>
            </a:r>
            <a:r>
              <a:rPr sz="3200" b="0" spc="-10" dirty="0">
                <a:solidFill>
                  <a:srgbClr val="003A48"/>
                </a:solidFill>
                <a:latin typeface="Orgon Slab Light"/>
                <a:cs typeface="Orgon Slab Light"/>
              </a:rPr>
              <a:t>finance,</a:t>
            </a:r>
            <a:r>
              <a:rPr sz="3200" b="0" spc="-110" dirty="0">
                <a:solidFill>
                  <a:srgbClr val="003A48"/>
                </a:solidFill>
                <a:latin typeface="Orgon Slab Light"/>
                <a:cs typeface="Orgon Slab Light"/>
              </a:rPr>
              <a:t> </a:t>
            </a:r>
            <a:r>
              <a:rPr sz="3200" b="0" spc="-10" dirty="0">
                <a:solidFill>
                  <a:srgbClr val="003A48"/>
                </a:solidFill>
                <a:latin typeface="Orgon Slab Light"/>
                <a:cs typeface="Orgon Slab Light"/>
              </a:rPr>
              <a:t>management)</a:t>
            </a:r>
            <a:endParaRPr sz="3200">
              <a:latin typeface="Orgon Slab Light"/>
              <a:cs typeface="Orgon Slab Light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</a:tabLst>
            </a:pPr>
            <a:r>
              <a:rPr sz="3200" b="0" dirty="0">
                <a:solidFill>
                  <a:srgbClr val="003A48"/>
                </a:solidFill>
                <a:latin typeface="Orgon Slab Light"/>
                <a:cs typeface="Orgon Slab Light"/>
              </a:rPr>
              <a:t>Attitude</a:t>
            </a:r>
            <a:r>
              <a:rPr sz="3200" b="0" spc="-45" dirty="0">
                <a:solidFill>
                  <a:srgbClr val="003A48"/>
                </a:solidFill>
                <a:latin typeface="Orgon Slab Light"/>
                <a:cs typeface="Orgon Slab Light"/>
              </a:rPr>
              <a:t> </a:t>
            </a:r>
            <a:r>
              <a:rPr sz="3200" b="0" spc="-20" dirty="0">
                <a:solidFill>
                  <a:srgbClr val="003A48"/>
                </a:solidFill>
                <a:latin typeface="Orgon Slab Light"/>
                <a:cs typeface="Orgon Slab Light"/>
              </a:rPr>
              <a:t>(innovative</a:t>
            </a:r>
            <a:r>
              <a:rPr sz="3200" b="0" spc="-50" dirty="0">
                <a:solidFill>
                  <a:srgbClr val="003A48"/>
                </a:solidFill>
                <a:latin typeface="Orgon Slab Light"/>
                <a:cs typeface="Orgon Slab Light"/>
              </a:rPr>
              <a:t> </a:t>
            </a:r>
            <a:r>
              <a:rPr sz="3200" b="0" dirty="0">
                <a:solidFill>
                  <a:srgbClr val="003A48"/>
                </a:solidFill>
                <a:latin typeface="Orgon Slab Light"/>
                <a:cs typeface="Orgon Slab Light"/>
              </a:rPr>
              <a:t>thinking,</a:t>
            </a:r>
            <a:r>
              <a:rPr sz="3200" b="0" spc="-55" dirty="0">
                <a:solidFill>
                  <a:srgbClr val="003A48"/>
                </a:solidFill>
                <a:latin typeface="Orgon Slab Light"/>
                <a:cs typeface="Orgon Slab Light"/>
              </a:rPr>
              <a:t> </a:t>
            </a:r>
            <a:r>
              <a:rPr sz="3200" b="0" spc="-10" dirty="0">
                <a:solidFill>
                  <a:srgbClr val="003A48"/>
                </a:solidFill>
                <a:latin typeface="Orgon Slab Light"/>
                <a:cs typeface="Orgon Slab Light"/>
              </a:rPr>
              <a:t>persistence)</a:t>
            </a:r>
            <a:endParaRPr sz="3200">
              <a:latin typeface="Orgon Slab Light"/>
              <a:cs typeface="Orgon Slab Light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</a:tabLst>
            </a:pPr>
            <a:r>
              <a:rPr sz="3200" b="0" dirty="0">
                <a:solidFill>
                  <a:srgbClr val="003A48"/>
                </a:solidFill>
                <a:latin typeface="Orgon Slab Light"/>
                <a:cs typeface="Orgon Slab Light"/>
              </a:rPr>
              <a:t>Money</a:t>
            </a:r>
            <a:r>
              <a:rPr sz="3200" b="0" spc="-60" dirty="0">
                <a:solidFill>
                  <a:srgbClr val="003A48"/>
                </a:solidFill>
                <a:latin typeface="Orgon Slab Light"/>
                <a:cs typeface="Orgon Slab Light"/>
              </a:rPr>
              <a:t> </a:t>
            </a:r>
            <a:r>
              <a:rPr sz="3200" b="0" dirty="0">
                <a:solidFill>
                  <a:srgbClr val="003A48"/>
                </a:solidFill>
                <a:latin typeface="Orgon Slab Light"/>
                <a:cs typeface="Orgon Slab Light"/>
              </a:rPr>
              <a:t>(never</a:t>
            </a:r>
            <a:r>
              <a:rPr sz="3200" b="0" spc="-50" dirty="0">
                <a:solidFill>
                  <a:srgbClr val="003A48"/>
                </a:solidFill>
                <a:latin typeface="Orgon Slab Light"/>
                <a:cs typeface="Orgon Slab Light"/>
              </a:rPr>
              <a:t> </a:t>
            </a:r>
            <a:r>
              <a:rPr sz="3200" b="0" dirty="0">
                <a:solidFill>
                  <a:srgbClr val="003A48"/>
                </a:solidFill>
                <a:latin typeface="Orgon Slab Light"/>
                <a:cs typeface="Orgon Slab Light"/>
              </a:rPr>
              <a:t>enough</a:t>
            </a:r>
            <a:r>
              <a:rPr sz="3200" b="0" spc="-50" dirty="0">
                <a:solidFill>
                  <a:srgbClr val="003A48"/>
                </a:solidFill>
                <a:latin typeface="Orgon Slab Light"/>
                <a:cs typeface="Orgon Slab Light"/>
              </a:rPr>
              <a:t> </a:t>
            </a:r>
            <a:r>
              <a:rPr sz="3200" b="0" dirty="0">
                <a:solidFill>
                  <a:srgbClr val="003A48"/>
                </a:solidFill>
                <a:latin typeface="Orgon Slab Light"/>
                <a:cs typeface="Orgon Slab Light"/>
              </a:rPr>
              <a:t>for</a:t>
            </a:r>
            <a:r>
              <a:rPr sz="3200" b="0" spc="-80" dirty="0">
                <a:solidFill>
                  <a:srgbClr val="003A48"/>
                </a:solidFill>
                <a:latin typeface="Orgon Slab Light"/>
                <a:cs typeface="Orgon Slab Light"/>
              </a:rPr>
              <a:t> </a:t>
            </a:r>
            <a:r>
              <a:rPr sz="3200" b="0" dirty="0">
                <a:solidFill>
                  <a:srgbClr val="003A48"/>
                </a:solidFill>
                <a:latin typeface="Orgon Slab Light"/>
                <a:cs typeface="Orgon Slab Light"/>
              </a:rPr>
              <a:t>a</a:t>
            </a:r>
            <a:r>
              <a:rPr sz="3200" b="0" spc="-75" dirty="0">
                <a:solidFill>
                  <a:srgbClr val="003A48"/>
                </a:solidFill>
                <a:latin typeface="Orgon Slab Light"/>
                <a:cs typeface="Orgon Slab Light"/>
              </a:rPr>
              <a:t> </a:t>
            </a:r>
            <a:r>
              <a:rPr sz="3200" b="0" spc="-10" dirty="0">
                <a:solidFill>
                  <a:srgbClr val="003A48"/>
                </a:solidFill>
                <a:latin typeface="Orgon Slab Light"/>
                <a:cs typeface="Orgon Slab Light"/>
              </a:rPr>
              <a:t>startup)</a:t>
            </a:r>
            <a:endParaRPr sz="3200">
              <a:latin typeface="Orgon Slab Light"/>
              <a:cs typeface="Orgon Slab Light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760246" y="124275"/>
            <a:ext cx="78625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38165" algn="l"/>
              </a:tabLst>
            </a:pPr>
            <a:r>
              <a:rPr spc="-10" dirty="0"/>
              <a:t>Challenges</a:t>
            </a:r>
            <a:r>
              <a:rPr spc="-80" dirty="0"/>
              <a:t> </a:t>
            </a:r>
            <a:r>
              <a:rPr dirty="0"/>
              <a:t>to</a:t>
            </a:r>
            <a:r>
              <a:rPr spc="-70" dirty="0"/>
              <a:t> </a:t>
            </a:r>
            <a:r>
              <a:rPr spc="-10" dirty="0"/>
              <a:t>Establish</a:t>
            </a:r>
            <a:r>
              <a:rPr dirty="0"/>
              <a:t>	A</a:t>
            </a:r>
            <a:r>
              <a:rPr spc="-30" dirty="0"/>
              <a:t> </a:t>
            </a:r>
            <a:r>
              <a:rPr spc="-10" dirty="0"/>
              <a:t>Startup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41959" y="1320546"/>
            <a:ext cx="539750" cy="2392680"/>
            <a:chOff x="441959" y="1320546"/>
            <a:chExt cx="539750" cy="2392680"/>
          </a:xfrm>
        </p:grpSpPr>
        <p:pic>
          <p:nvPicPr>
            <p:cNvPr id="6" name="object 6" descr="þÿ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19" y="1320546"/>
              <a:ext cx="470915" cy="5913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5017" y="1357885"/>
              <a:ext cx="350520" cy="471170"/>
            </a:xfrm>
            <a:custGeom>
              <a:avLst/>
              <a:gdLst/>
              <a:ahLst/>
              <a:cxnLst/>
              <a:rect l="l" t="t" r="r" b="b"/>
              <a:pathLst>
                <a:path w="350519" h="471169">
                  <a:moveTo>
                    <a:pt x="0" y="58420"/>
                  </a:moveTo>
                  <a:lnTo>
                    <a:pt x="4591" y="35677"/>
                  </a:lnTo>
                  <a:lnTo>
                    <a:pt x="17113" y="17108"/>
                  </a:lnTo>
                  <a:lnTo>
                    <a:pt x="35683" y="4590"/>
                  </a:lnTo>
                  <a:lnTo>
                    <a:pt x="58419" y="0"/>
                  </a:lnTo>
                  <a:lnTo>
                    <a:pt x="292100" y="0"/>
                  </a:lnTo>
                  <a:lnTo>
                    <a:pt x="314836" y="4590"/>
                  </a:lnTo>
                  <a:lnTo>
                    <a:pt x="333406" y="17108"/>
                  </a:lnTo>
                  <a:lnTo>
                    <a:pt x="345928" y="35677"/>
                  </a:lnTo>
                  <a:lnTo>
                    <a:pt x="350520" y="58420"/>
                  </a:lnTo>
                  <a:lnTo>
                    <a:pt x="350520" y="412496"/>
                  </a:lnTo>
                  <a:lnTo>
                    <a:pt x="345928" y="435232"/>
                  </a:lnTo>
                  <a:lnTo>
                    <a:pt x="333406" y="453802"/>
                  </a:lnTo>
                  <a:lnTo>
                    <a:pt x="314836" y="466324"/>
                  </a:lnTo>
                  <a:lnTo>
                    <a:pt x="292100" y="470916"/>
                  </a:lnTo>
                  <a:lnTo>
                    <a:pt x="58419" y="470916"/>
                  </a:lnTo>
                  <a:lnTo>
                    <a:pt x="35683" y="466324"/>
                  </a:lnTo>
                  <a:lnTo>
                    <a:pt x="17113" y="453802"/>
                  </a:lnTo>
                  <a:lnTo>
                    <a:pt x="4591" y="435232"/>
                  </a:lnTo>
                  <a:lnTo>
                    <a:pt x="0" y="412496"/>
                  </a:lnTo>
                  <a:lnTo>
                    <a:pt x="0" y="5842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 descr="þÿ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679" y="1895856"/>
              <a:ext cx="470903" cy="5913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47877" y="1933195"/>
              <a:ext cx="350520" cy="471170"/>
            </a:xfrm>
            <a:custGeom>
              <a:avLst/>
              <a:gdLst/>
              <a:ahLst/>
              <a:cxnLst/>
              <a:rect l="l" t="t" r="r" b="b"/>
              <a:pathLst>
                <a:path w="350519" h="471169">
                  <a:moveTo>
                    <a:pt x="0" y="58419"/>
                  </a:moveTo>
                  <a:lnTo>
                    <a:pt x="4591" y="35677"/>
                  </a:lnTo>
                  <a:lnTo>
                    <a:pt x="17113" y="17108"/>
                  </a:lnTo>
                  <a:lnTo>
                    <a:pt x="35683" y="4590"/>
                  </a:lnTo>
                  <a:lnTo>
                    <a:pt x="58419" y="0"/>
                  </a:lnTo>
                  <a:lnTo>
                    <a:pt x="292100" y="0"/>
                  </a:lnTo>
                  <a:lnTo>
                    <a:pt x="314836" y="4590"/>
                  </a:lnTo>
                  <a:lnTo>
                    <a:pt x="333406" y="17108"/>
                  </a:lnTo>
                  <a:lnTo>
                    <a:pt x="345928" y="35677"/>
                  </a:lnTo>
                  <a:lnTo>
                    <a:pt x="350520" y="58419"/>
                  </a:lnTo>
                  <a:lnTo>
                    <a:pt x="350520" y="412495"/>
                  </a:lnTo>
                  <a:lnTo>
                    <a:pt x="345928" y="435232"/>
                  </a:lnTo>
                  <a:lnTo>
                    <a:pt x="333406" y="453802"/>
                  </a:lnTo>
                  <a:lnTo>
                    <a:pt x="314836" y="466324"/>
                  </a:lnTo>
                  <a:lnTo>
                    <a:pt x="292100" y="470915"/>
                  </a:lnTo>
                  <a:lnTo>
                    <a:pt x="58419" y="470915"/>
                  </a:lnTo>
                  <a:lnTo>
                    <a:pt x="35683" y="466324"/>
                  </a:lnTo>
                  <a:lnTo>
                    <a:pt x="17113" y="453802"/>
                  </a:lnTo>
                  <a:lnTo>
                    <a:pt x="4591" y="435232"/>
                  </a:lnTo>
                  <a:lnTo>
                    <a:pt x="0" y="412495"/>
                  </a:lnTo>
                  <a:lnTo>
                    <a:pt x="0" y="5841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 descr="þÿ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819" y="2509266"/>
              <a:ext cx="470915" cy="59054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25017" y="2546605"/>
              <a:ext cx="350520" cy="470534"/>
            </a:xfrm>
            <a:custGeom>
              <a:avLst/>
              <a:gdLst/>
              <a:ahLst/>
              <a:cxnLst/>
              <a:rect l="l" t="t" r="r" b="b"/>
              <a:pathLst>
                <a:path w="350519" h="470535">
                  <a:moveTo>
                    <a:pt x="0" y="58419"/>
                  </a:moveTo>
                  <a:lnTo>
                    <a:pt x="4591" y="35677"/>
                  </a:lnTo>
                  <a:lnTo>
                    <a:pt x="17113" y="17108"/>
                  </a:lnTo>
                  <a:lnTo>
                    <a:pt x="35683" y="4590"/>
                  </a:lnTo>
                  <a:lnTo>
                    <a:pt x="58419" y="0"/>
                  </a:lnTo>
                  <a:lnTo>
                    <a:pt x="292100" y="0"/>
                  </a:lnTo>
                  <a:lnTo>
                    <a:pt x="314836" y="4590"/>
                  </a:lnTo>
                  <a:lnTo>
                    <a:pt x="333406" y="17108"/>
                  </a:lnTo>
                  <a:lnTo>
                    <a:pt x="345928" y="35677"/>
                  </a:lnTo>
                  <a:lnTo>
                    <a:pt x="350520" y="58419"/>
                  </a:lnTo>
                  <a:lnTo>
                    <a:pt x="350520" y="411733"/>
                  </a:lnTo>
                  <a:lnTo>
                    <a:pt x="345928" y="434470"/>
                  </a:lnTo>
                  <a:lnTo>
                    <a:pt x="333406" y="453040"/>
                  </a:lnTo>
                  <a:lnTo>
                    <a:pt x="314836" y="465562"/>
                  </a:lnTo>
                  <a:lnTo>
                    <a:pt x="292100" y="470153"/>
                  </a:lnTo>
                  <a:lnTo>
                    <a:pt x="58419" y="470153"/>
                  </a:lnTo>
                  <a:lnTo>
                    <a:pt x="35683" y="465562"/>
                  </a:lnTo>
                  <a:lnTo>
                    <a:pt x="17113" y="453040"/>
                  </a:lnTo>
                  <a:lnTo>
                    <a:pt x="4591" y="434470"/>
                  </a:lnTo>
                  <a:lnTo>
                    <a:pt x="0" y="411733"/>
                  </a:lnTo>
                  <a:lnTo>
                    <a:pt x="0" y="5841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 descr="þÿ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59" y="3121913"/>
              <a:ext cx="539495" cy="59131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2157" y="3159253"/>
              <a:ext cx="419100" cy="471170"/>
            </a:xfrm>
            <a:custGeom>
              <a:avLst/>
              <a:gdLst/>
              <a:ahLst/>
              <a:cxnLst/>
              <a:rect l="l" t="t" r="r" b="b"/>
              <a:pathLst>
                <a:path w="419100" h="471170">
                  <a:moveTo>
                    <a:pt x="0" y="69850"/>
                  </a:moveTo>
                  <a:lnTo>
                    <a:pt x="5488" y="42658"/>
                  </a:lnTo>
                  <a:lnTo>
                    <a:pt x="20456" y="20456"/>
                  </a:lnTo>
                  <a:lnTo>
                    <a:pt x="42658" y="5488"/>
                  </a:lnTo>
                  <a:lnTo>
                    <a:pt x="69850" y="0"/>
                  </a:lnTo>
                  <a:lnTo>
                    <a:pt x="349250" y="0"/>
                  </a:lnTo>
                  <a:lnTo>
                    <a:pt x="376441" y="5488"/>
                  </a:lnTo>
                  <a:lnTo>
                    <a:pt x="398643" y="20456"/>
                  </a:lnTo>
                  <a:lnTo>
                    <a:pt x="413611" y="42658"/>
                  </a:lnTo>
                  <a:lnTo>
                    <a:pt x="419100" y="69850"/>
                  </a:lnTo>
                  <a:lnTo>
                    <a:pt x="419100" y="401066"/>
                  </a:lnTo>
                  <a:lnTo>
                    <a:pt x="413611" y="428251"/>
                  </a:lnTo>
                  <a:lnTo>
                    <a:pt x="398643" y="450454"/>
                  </a:lnTo>
                  <a:lnTo>
                    <a:pt x="376441" y="465425"/>
                  </a:lnTo>
                  <a:lnTo>
                    <a:pt x="349250" y="470916"/>
                  </a:lnTo>
                  <a:lnTo>
                    <a:pt x="69850" y="470916"/>
                  </a:lnTo>
                  <a:lnTo>
                    <a:pt x="42658" y="465425"/>
                  </a:lnTo>
                  <a:lnTo>
                    <a:pt x="20456" y="450454"/>
                  </a:lnTo>
                  <a:lnTo>
                    <a:pt x="5488" y="428251"/>
                  </a:lnTo>
                  <a:lnTo>
                    <a:pt x="0" y="401066"/>
                  </a:lnTo>
                  <a:lnTo>
                    <a:pt x="0" y="6985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82" y="0"/>
            <a:ext cx="2690553" cy="4209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2696" y="856796"/>
            <a:ext cx="8093075" cy="369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8740" indent="-342900">
              <a:lnSpc>
                <a:spcPct val="100000"/>
              </a:lnSpc>
              <a:spcBef>
                <a:spcPts val="100"/>
              </a:spcBef>
              <a:buClr>
                <a:srgbClr val="005F83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Small</a:t>
            </a:r>
            <a:r>
              <a:rPr sz="2800" b="0" spc="-7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Business</a:t>
            </a:r>
            <a:r>
              <a:rPr sz="2800" b="0" spc="-8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Innovation</a:t>
            </a:r>
            <a:r>
              <a:rPr sz="2800" b="0" spc="-9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Research</a:t>
            </a:r>
            <a:r>
              <a:rPr sz="2800" b="0" spc="-9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(SBIR)</a:t>
            </a:r>
            <a:r>
              <a:rPr sz="2800" b="0" spc="-9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spc="-25" dirty="0">
                <a:solidFill>
                  <a:srgbClr val="005F83"/>
                </a:solidFill>
                <a:latin typeface="Orgon Slab Light"/>
                <a:cs typeface="Orgon Slab Light"/>
              </a:rPr>
              <a:t>and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Small</a:t>
            </a:r>
            <a:r>
              <a:rPr sz="2800" b="0" spc="-8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Business</a:t>
            </a:r>
            <a:r>
              <a:rPr sz="2800" b="0" spc="-9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spc="-20" dirty="0">
                <a:solidFill>
                  <a:srgbClr val="005F83"/>
                </a:solidFill>
                <a:latin typeface="Orgon Slab Light"/>
                <a:cs typeface="Orgon Slab Light"/>
              </a:rPr>
              <a:t>Technology</a:t>
            </a:r>
            <a:r>
              <a:rPr sz="2800" b="0" spc="-11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spc="-30" dirty="0">
                <a:solidFill>
                  <a:srgbClr val="005F83"/>
                </a:solidFill>
                <a:latin typeface="Orgon Slab Light"/>
                <a:cs typeface="Orgon Slab Light"/>
              </a:rPr>
              <a:t>Transfer</a:t>
            </a:r>
            <a:r>
              <a:rPr sz="2800" b="0" spc="-10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(STTR) Programs</a:t>
            </a:r>
            <a:endParaRPr sz="2800">
              <a:latin typeface="Orgon Slab Light"/>
              <a:cs typeface="Orgon Slab Light"/>
            </a:endParaRPr>
          </a:p>
          <a:p>
            <a:pPr marL="355600" marR="19113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3.2%</a:t>
            </a:r>
            <a:r>
              <a:rPr sz="2800" b="0" spc="-4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of</a:t>
            </a:r>
            <a:r>
              <a:rPr sz="2800" b="0" spc="-3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the</a:t>
            </a:r>
            <a:r>
              <a:rPr sz="2800" b="0" spc="-4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research</a:t>
            </a:r>
            <a:r>
              <a:rPr sz="2800" b="0" spc="-5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budget</a:t>
            </a:r>
            <a:r>
              <a:rPr sz="2800" b="0" spc="-6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for</a:t>
            </a:r>
            <a:r>
              <a:rPr sz="2800" b="0" spc="-4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agencies</a:t>
            </a:r>
            <a:r>
              <a:rPr sz="2800" b="0" spc="-5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with</a:t>
            </a:r>
            <a:r>
              <a:rPr sz="2800" b="0" spc="-3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spc="-50" dirty="0">
                <a:solidFill>
                  <a:srgbClr val="005F83"/>
                </a:solidFill>
                <a:latin typeface="Orgon Slab Light"/>
                <a:cs typeface="Orgon Slab Light"/>
              </a:rPr>
              <a:t>a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budget</a:t>
            </a:r>
            <a:r>
              <a:rPr sz="2800" b="0" spc="-7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greater</a:t>
            </a:r>
            <a:r>
              <a:rPr sz="2800" b="0" spc="-7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than</a:t>
            </a:r>
            <a:r>
              <a:rPr sz="2800" b="0" spc="-5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$100</a:t>
            </a:r>
            <a:r>
              <a:rPr sz="2800" b="0" spc="-5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M</a:t>
            </a:r>
            <a:r>
              <a:rPr sz="2800" b="0" spc="-5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per</a:t>
            </a:r>
            <a:r>
              <a:rPr sz="2800" b="0" spc="-5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spc="-20" dirty="0">
                <a:solidFill>
                  <a:srgbClr val="005F83"/>
                </a:solidFill>
                <a:latin typeface="Orgon Slab Light"/>
                <a:cs typeface="Orgon Slab Light"/>
              </a:rPr>
              <a:t>year</a:t>
            </a:r>
            <a:endParaRPr sz="2800">
              <a:latin typeface="Orgon Slab Light"/>
              <a:cs typeface="Orgon Slab Light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</a:tabLst>
            </a:pP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Phase</a:t>
            </a:r>
            <a:r>
              <a:rPr sz="2800" b="0" spc="-6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I</a:t>
            </a:r>
            <a:r>
              <a:rPr sz="2800" b="0" spc="-4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($150k~$250k)</a:t>
            </a:r>
            <a:r>
              <a:rPr sz="2800" b="0" spc="-16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,</a:t>
            </a:r>
            <a:r>
              <a:rPr sz="2800" b="0" spc="-3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Phase</a:t>
            </a:r>
            <a:r>
              <a:rPr sz="2800" b="0" spc="-4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II</a:t>
            </a:r>
            <a:r>
              <a:rPr sz="2800" b="0" spc="-4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($0.5M~$1.5M)</a:t>
            </a:r>
            <a:endParaRPr sz="2800">
              <a:latin typeface="Orgon Slab Light"/>
              <a:cs typeface="Orgon Slab Light"/>
            </a:endParaRPr>
          </a:p>
          <a:p>
            <a:pPr marL="355600" marR="36322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The</a:t>
            </a:r>
            <a:r>
              <a:rPr sz="2800" b="0" spc="-7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government</a:t>
            </a:r>
            <a:r>
              <a:rPr sz="2800" b="0" spc="-8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will</a:t>
            </a:r>
            <a:r>
              <a:rPr sz="2800" b="0" spc="-6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invest</a:t>
            </a:r>
            <a:r>
              <a:rPr sz="2800" b="0" spc="-7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and</a:t>
            </a:r>
            <a:r>
              <a:rPr sz="2800" b="0" spc="-7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hope</a:t>
            </a:r>
            <a:r>
              <a:rPr sz="2800" b="0" spc="-6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that</a:t>
            </a:r>
            <a:r>
              <a:rPr sz="2800" b="0" spc="-7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spc="-25" dirty="0">
                <a:solidFill>
                  <a:srgbClr val="005F83"/>
                </a:solidFill>
                <a:latin typeface="Orgon Slab Light"/>
                <a:cs typeface="Orgon Slab Light"/>
              </a:rPr>
              <a:t>you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can</a:t>
            </a:r>
            <a:r>
              <a:rPr sz="2800" b="0" spc="-8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develop</a:t>
            </a:r>
            <a:r>
              <a:rPr sz="2800" b="0" spc="-8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and</a:t>
            </a:r>
            <a:r>
              <a:rPr sz="2800" b="0" spc="-8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commercialize</a:t>
            </a:r>
            <a:r>
              <a:rPr sz="2800" b="0" spc="-6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spc="-25" dirty="0">
                <a:solidFill>
                  <a:srgbClr val="005F83"/>
                </a:solidFill>
                <a:latin typeface="Orgon Slab Light"/>
                <a:cs typeface="Orgon Slab Light"/>
              </a:rPr>
              <a:t>it</a:t>
            </a:r>
            <a:endParaRPr sz="2800">
              <a:latin typeface="Orgon Slab Light"/>
              <a:cs typeface="Orgon Slab Light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72697" y="-9650"/>
            <a:ext cx="7964805" cy="65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100" dirty="0"/>
              <a:t>Looking</a:t>
            </a:r>
            <a:r>
              <a:rPr sz="4100" spc="-90" dirty="0"/>
              <a:t> </a:t>
            </a:r>
            <a:r>
              <a:rPr sz="4100" dirty="0"/>
              <a:t>for</a:t>
            </a:r>
            <a:r>
              <a:rPr sz="4100" spc="-85" dirty="0"/>
              <a:t> </a:t>
            </a:r>
            <a:r>
              <a:rPr sz="4100" dirty="0"/>
              <a:t>tech</a:t>
            </a:r>
            <a:r>
              <a:rPr sz="4100" spc="-80" dirty="0"/>
              <a:t> </a:t>
            </a:r>
            <a:r>
              <a:rPr sz="4100" dirty="0"/>
              <a:t>startup</a:t>
            </a:r>
            <a:r>
              <a:rPr sz="4100" spc="-85" dirty="0"/>
              <a:t> </a:t>
            </a:r>
            <a:r>
              <a:rPr sz="4100" spc="-10" dirty="0"/>
              <a:t>support?</a:t>
            </a:r>
            <a:endParaRPr sz="4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825500"/>
            <a:chOff x="0" y="0"/>
            <a:chExt cx="9144000" cy="825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825500"/>
            </a:xfrm>
            <a:custGeom>
              <a:avLst/>
              <a:gdLst/>
              <a:ahLst/>
              <a:cxnLst/>
              <a:rect l="l" t="t" r="r" b="b"/>
              <a:pathLst>
                <a:path w="9144000" h="825500">
                  <a:moveTo>
                    <a:pt x="9144000" y="0"/>
                  </a:moveTo>
                  <a:lnTo>
                    <a:pt x="0" y="0"/>
                  </a:lnTo>
                  <a:lnTo>
                    <a:pt x="0" y="825246"/>
                  </a:lnTo>
                  <a:lnTo>
                    <a:pt x="9144000" y="82524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509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82" y="0"/>
              <a:ext cx="2690553" cy="42098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45503" y="1302035"/>
            <a:ext cx="203136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Questions?</a:t>
            </a:r>
            <a:endParaRPr sz="3200">
              <a:latin typeface="Orgon Slab Light"/>
              <a:cs typeface="Orgon Slab Light"/>
            </a:endParaRPr>
          </a:p>
        </p:txBody>
      </p:sp>
      <p:sp>
        <p:nvSpPr>
          <p:cNvPr id="6" name="object 6" descr="$PPTXTitle"/>
          <p:cNvSpPr txBox="1"/>
          <p:nvPr/>
        </p:nvSpPr>
        <p:spPr>
          <a:xfrm>
            <a:off x="3135053" y="12342"/>
            <a:ext cx="30880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dirty="0">
                <a:solidFill>
                  <a:srgbClr val="FFFFFF"/>
                </a:solidFill>
                <a:latin typeface="Orgon Slab Medium"/>
                <a:cs typeface="Orgon Slab Medium"/>
              </a:rPr>
              <a:t>Thank</a:t>
            </a:r>
            <a:r>
              <a:rPr sz="4400" b="0" spc="-135" dirty="0">
                <a:solidFill>
                  <a:srgbClr val="FFFFFF"/>
                </a:solidFill>
                <a:latin typeface="Orgon Slab Medium"/>
                <a:cs typeface="Orgon Slab Medium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Orgon Slab Medium"/>
                <a:cs typeface="Orgon Slab Medium"/>
              </a:rPr>
              <a:t>you!!</a:t>
            </a:r>
            <a:endParaRPr sz="4400">
              <a:latin typeface="Orgon Slab Medium"/>
              <a:cs typeface="Orgon Slab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99" y="4704394"/>
            <a:ext cx="9014075" cy="4176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94" y="6668"/>
            <a:ext cx="2722161" cy="2723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8045" y="1237265"/>
            <a:ext cx="7376795" cy="26593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005F83"/>
              </a:buClr>
              <a:buFont typeface="Segoe UI"/>
              <a:buChar char="&gt;"/>
              <a:tabLst>
                <a:tab pos="354965" algn="l"/>
              </a:tabLst>
            </a:pP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Introduction</a:t>
            </a:r>
            <a:endParaRPr sz="2400">
              <a:latin typeface="Orgon Slab Light"/>
              <a:cs typeface="Orgon Slab Light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Segoe UI"/>
              <a:buChar char="&gt;"/>
              <a:tabLst>
                <a:tab pos="354965" algn="l"/>
              </a:tabLst>
            </a:pP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Examples:</a:t>
            </a:r>
            <a:r>
              <a:rPr sz="2400" b="0" spc="-6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startup</a:t>
            </a:r>
            <a:r>
              <a:rPr sz="2400" b="0" spc="-6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research</a:t>
            </a:r>
            <a:r>
              <a:rPr sz="2400" b="0" spc="-6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and</a:t>
            </a:r>
            <a:r>
              <a:rPr sz="2400" b="0" spc="-6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commercialization</a:t>
            </a:r>
            <a:endParaRPr sz="2400">
              <a:latin typeface="Orgon Slab Light"/>
              <a:cs typeface="Orgon Slab Light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Segoe UI"/>
              <a:buChar char="&gt;"/>
              <a:tabLst>
                <a:tab pos="354965" algn="l"/>
              </a:tabLst>
            </a:pP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Why</a:t>
            </a:r>
            <a:r>
              <a:rPr sz="2400" b="0" spc="-6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startup?</a:t>
            </a:r>
            <a:endParaRPr sz="2400">
              <a:latin typeface="Orgon Slab Light"/>
              <a:cs typeface="Orgon Slab Light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Segoe UI"/>
              <a:buChar char="&gt;"/>
              <a:tabLst>
                <a:tab pos="354965" algn="l"/>
              </a:tabLst>
            </a:pP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How</a:t>
            </a:r>
            <a:r>
              <a:rPr sz="2400" b="0" spc="-3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to</a:t>
            </a:r>
            <a:r>
              <a:rPr sz="2400" b="0" spc="-3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begin?</a:t>
            </a:r>
            <a:endParaRPr sz="2400">
              <a:latin typeface="Orgon Slab Light"/>
              <a:cs typeface="Orgon Slab Light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Segoe UI"/>
              <a:buChar char="&gt;"/>
              <a:tabLst>
                <a:tab pos="354965" algn="l"/>
              </a:tabLst>
            </a:pP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Challenges</a:t>
            </a:r>
            <a:endParaRPr sz="2400">
              <a:latin typeface="Orgon Slab Light"/>
              <a:cs typeface="Orgon Slab Light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Segoe UI"/>
              <a:buChar char="&gt;"/>
              <a:tabLst>
                <a:tab pos="354965" algn="l"/>
              </a:tabLst>
            </a:pP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Funding</a:t>
            </a:r>
            <a:r>
              <a:rPr sz="2400" b="0" spc="-6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for</a:t>
            </a:r>
            <a:r>
              <a:rPr sz="2400" b="0" spc="-5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a</a:t>
            </a:r>
            <a:r>
              <a:rPr sz="2400" b="0" spc="-5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startup</a:t>
            </a:r>
            <a:endParaRPr sz="2400">
              <a:latin typeface="Orgon Slab Light"/>
              <a:cs typeface="Orgon Slab Light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647" rIns="0" bIns="0" rtlCol="0">
            <a:spAutoFit/>
          </a:bodyPr>
          <a:lstStyle/>
          <a:p>
            <a:pPr marL="3362325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Agenda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99" y="4704394"/>
            <a:ext cx="9014075" cy="4176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94" y="6668"/>
            <a:ext cx="2722161" cy="2723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8571" y="935424"/>
            <a:ext cx="8116570" cy="36099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005F83"/>
              </a:buClr>
              <a:buFont typeface="Arial"/>
              <a:buChar char="•"/>
              <a:tabLst>
                <a:tab pos="354965" algn="l"/>
              </a:tabLst>
            </a:pP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Bytnar</a:t>
            </a:r>
            <a:r>
              <a:rPr sz="2400" b="0" spc="-8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30" dirty="0">
                <a:solidFill>
                  <a:srgbClr val="005F83"/>
                </a:solidFill>
                <a:latin typeface="Orgon Slab Light"/>
                <a:cs typeface="Orgon Slab Light"/>
              </a:rPr>
              <a:t>Professor,</a:t>
            </a:r>
            <a:r>
              <a:rPr sz="2400" b="0" spc="-8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Mechanical</a:t>
            </a:r>
            <a:r>
              <a:rPr sz="2400" b="0" spc="-8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20" dirty="0">
                <a:solidFill>
                  <a:srgbClr val="005F83"/>
                </a:solidFill>
                <a:latin typeface="Orgon Slab Light"/>
                <a:cs typeface="Orgon Slab Light"/>
              </a:rPr>
              <a:t>Engr.;</a:t>
            </a:r>
            <a:r>
              <a:rPr sz="2400" b="0" spc="-8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25" dirty="0">
                <a:solidFill>
                  <a:srgbClr val="005F83"/>
                </a:solidFill>
                <a:latin typeface="Orgon Slab Light"/>
                <a:cs typeface="Orgon Slab Light"/>
              </a:rPr>
              <a:t>Director,</a:t>
            </a:r>
            <a:r>
              <a:rPr sz="2400" b="0" spc="-8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25" dirty="0">
                <a:solidFill>
                  <a:srgbClr val="005F83"/>
                </a:solidFill>
                <a:latin typeface="Orgon Slab Light"/>
                <a:cs typeface="Orgon Slab Light"/>
              </a:rPr>
              <a:t>ISC</a:t>
            </a:r>
            <a:endParaRPr sz="2400">
              <a:latin typeface="Orgon Slab Light"/>
              <a:cs typeface="Orgon Slab Light"/>
            </a:endParaRPr>
          </a:p>
          <a:p>
            <a:pPr marL="355600" marR="1672589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2633980" algn="l"/>
              </a:tabLst>
            </a:pP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Research</a:t>
            </a:r>
            <a:r>
              <a:rPr sz="2400" b="0" spc="-7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focus: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	Rapid</a:t>
            </a:r>
            <a:r>
              <a:rPr sz="2400" b="0" spc="-3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Prototyping,</a:t>
            </a:r>
            <a:r>
              <a:rPr sz="2400" b="0" spc="-7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Additive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Manufacturing,</a:t>
            </a:r>
            <a:r>
              <a:rPr sz="2400" b="0" spc="-2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Digital</a:t>
            </a:r>
            <a:r>
              <a:rPr sz="2400" b="0" spc="-2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Manufacturing</a:t>
            </a:r>
            <a:endParaRPr sz="2400">
              <a:latin typeface="Orgon Slab Light"/>
              <a:cs typeface="Orgon Slab Light"/>
            </a:endParaRPr>
          </a:p>
          <a:p>
            <a:pPr marL="353060" marR="101600" indent="-34036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Courses</a:t>
            </a:r>
            <a:r>
              <a:rPr sz="2400" b="0" spc="-6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developed:</a:t>
            </a:r>
            <a:r>
              <a:rPr sz="2400" b="0" spc="42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ME</a:t>
            </a:r>
            <a:r>
              <a:rPr sz="2400" b="0" spc="-5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5708</a:t>
            </a:r>
            <a:r>
              <a:rPr sz="2400" b="0" spc="-7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Rapid</a:t>
            </a:r>
            <a:r>
              <a:rPr sz="2400" b="0" spc="-5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Product</a:t>
            </a:r>
            <a:r>
              <a:rPr sz="2400" b="0" spc="-5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Design</a:t>
            </a:r>
            <a:r>
              <a:rPr sz="2400" b="0" spc="-7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25" dirty="0">
                <a:solidFill>
                  <a:srgbClr val="005F83"/>
                </a:solidFill>
                <a:latin typeface="Orgon Slab Light"/>
                <a:cs typeface="Orgon Slab Light"/>
              </a:rPr>
              <a:t>and 	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Optimization;</a:t>
            </a:r>
            <a:r>
              <a:rPr sz="2400" b="0" spc="44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ME</a:t>
            </a:r>
            <a:r>
              <a:rPr sz="2400" b="0" spc="-5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6659</a:t>
            </a:r>
            <a:r>
              <a:rPr sz="2400" b="0" spc="-11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Advanced</a:t>
            </a:r>
            <a:r>
              <a:rPr sz="2400" b="0" spc="-6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25" dirty="0">
                <a:solidFill>
                  <a:srgbClr val="005F83"/>
                </a:solidFill>
                <a:latin typeface="Orgon Slab Light"/>
                <a:cs typeface="Orgon Slab Light"/>
              </a:rPr>
              <a:t>Topics</a:t>
            </a:r>
            <a:r>
              <a:rPr sz="2400" b="0" spc="-5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in</a:t>
            </a:r>
            <a:r>
              <a:rPr sz="2400" b="0" spc="-4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Design</a:t>
            </a:r>
            <a:r>
              <a:rPr sz="2400" b="0" spc="-6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25" dirty="0">
                <a:solidFill>
                  <a:srgbClr val="005F83"/>
                </a:solidFill>
                <a:latin typeface="Orgon Slab Light"/>
                <a:cs typeface="Orgon Slab Light"/>
              </a:rPr>
              <a:t>and 	</a:t>
            </a: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Manufacturing</a:t>
            </a:r>
            <a:endParaRPr sz="2400">
              <a:latin typeface="Orgon Slab Light"/>
              <a:cs typeface="Orgon Slab Light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Book:</a:t>
            </a:r>
            <a:r>
              <a:rPr sz="2400" b="0" spc="-5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25" dirty="0">
                <a:solidFill>
                  <a:srgbClr val="005F83"/>
                </a:solidFill>
                <a:latin typeface="Orgon Slab Light"/>
                <a:cs typeface="Orgon Slab Light"/>
              </a:rPr>
              <a:t>Frank</a:t>
            </a:r>
            <a:r>
              <a:rPr sz="2400" b="0" spc="-5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Liou,</a:t>
            </a:r>
            <a:r>
              <a:rPr sz="2400" b="0" spc="-6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Rapid</a:t>
            </a:r>
            <a:r>
              <a:rPr sz="2400" b="0" spc="-6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20" dirty="0">
                <a:solidFill>
                  <a:srgbClr val="005F83"/>
                </a:solidFill>
                <a:latin typeface="Orgon Slab Light"/>
                <a:cs typeface="Orgon Slab Light"/>
              </a:rPr>
              <a:t>Prototyping</a:t>
            </a:r>
            <a:r>
              <a:rPr sz="2400" b="0" spc="-6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and</a:t>
            </a:r>
            <a:r>
              <a:rPr sz="2400" b="0" spc="-6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Engineering Applications:</a:t>
            </a:r>
            <a:r>
              <a:rPr sz="2400" b="0" spc="-10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A</a:t>
            </a:r>
            <a:r>
              <a:rPr sz="2400" b="0" spc="-5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25" dirty="0">
                <a:solidFill>
                  <a:srgbClr val="005F83"/>
                </a:solidFill>
                <a:latin typeface="Orgon Slab Light"/>
                <a:cs typeface="Orgon Slab Light"/>
              </a:rPr>
              <a:t>Toolbox</a:t>
            </a:r>
            <a:r>
              <a:rPr sz="2400" b="0" spc="-3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for</a:t>
            </a:r>
            <a:r>
              <a:rPr sz="2400" b="0" spc="-4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Prototype</a:t>
            </a:r>
            <a:r>
              <a:rPr sz="2400" b="0" spc="-4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Development.</a:t>
            </a:r>
            <a:r>
              <a:rPr sz="2400" b="0" spc="-6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25" dirty="0">
                <a:solidFill>
                  <a:srgbClr val="005F83"/>
                </a:solidFill>
                <a:latin typeface="Orgon Slab Light"/>
                <a:cs typeface="Orgon Slab Light"/>
              </a:rPr>
              <a:t>CRC </a:t>
            </a: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Press,</a:t>
            </a:r>
            <a:r>
              <a:rPr sz="2400" b="0" spc="-4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2019</a:t>
            </a:r>
            <a:r>
              <a:rPr sz="2400" b="0" spc="-6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(2nd</a:t>
            </a:r>
            <a:r>
              <a:rPr sz="2400" b="0" spc="-5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Edition),</a:t>
            </a:r>
            <a:r>
              <a:rPr sz="2400" b="0" spc="-2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ISBN-</a:t>
            </a:r>
            <a:r>
              <a:rPr sz="2400" b="0" dirty="0">
                <a:solidFill>
                  <a:srgbClr val="005F83"/>
                </a:solidFill>
                <a:latin typeface="Orgon Slab Light"/>
                <a:cs typeface="Orgon Slab Light"/>
              </a:rPr>
              <a:t>13:</a:t>
            </a:r>
            <a:r>
              <a:rPr sz="2400" b="0" spc="-4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4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978-1498798921.</a:t>
            </a:r>
            <a:endParaRPr sz="2400">
              <a:latin typeface="Orgon Slab Light"/>
              <a:cs typeface="Orgon Slab Light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dirty="0"/>
              <a:t>About</a:t>
            </a:r>
            <a:r>
              <a:rPr sz="4400" spc="-120" dirty="0"/>
              <a:t> </a:t>
            </a:r>
            <a:r>
              <a:rPr sz="4400" spc="-25" dirty="0"/>
              <a:t>me</a:t>
            </a:r>
            <a:endParaRPr sz="4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99" y="4704394"/>
            <a:ext cx="9014075" cy="4176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94" y="6668"/>
            <a:ext cx="2722161" cy="2723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69545" indent="-342900">
              <a:lnSpc>
                <a:spcPct val="100000"/>
              </a:lnSpc>
              <a:spcBef>
                <a:spcPts val="100"/>
              </a:spcBef>
              <a:buClr>
                <a:srgbClr val="002F42"/>
              </a:buClr>
              <a:buFont typeface="Arial"/>
              <a:buChar char="•"/>
              <a:tabLst>
                <a:tab pos="355600" algn="l"/>
              </a:tabLst>
            </a:pPr>
            <a:r>
              <a:rPr spc="-10" dirty="0"/>
              <a:t>Product</a:t>
            </a:r>
            <a:r>
              <a:rPr spc="-70" dirty="0"/>
              <a:t> </a:t>
            </a:r>
            <a:r>
              <a:rPr spc="-10" dirty="0"/>
              <a:t>Innovation</a:t>
            </a:r>
            <a:r>
              <a:rPr spc="-65" dirty="0"/>
              <a:t> </a:t>
            </a:r>
            <a:r>
              <a:rPr spc="-25" dirty="0"/>
              <a:t>and </a:t>
            </a:r>
            <a:r>
              <a:rPr dirty="0"/>
              <a:t>Engineering</a:t>
            </a:r>
            <a:r>
              <a:rPr spc="-105" dirty="0"/>
              <a:t> </a:t>
            </a:r>
            <a:r>
              <a:rPr dirty="0"/>
              <a:t>(PINE),</a:t>
            </a:r>
            <a:r>
              <a:rPr spc="-75" dirty="0"/>
              <a:t> </a:t>
            </a:r>
            <a:r>
              <a:rPr spc="-25" dirty="0"/>
              <a:t>LLC</a:t>
            </a: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</a:tabLst>
            </a:pPr>
            <a:r>
              <a:rPr spc="-10" dirty="0"/>
              <a:t>Founded</a:t>
            </a:r>
            <a:r>
              <a:rPr spc="-65" dirty="0"/>
              <a:t> </a:t>
            </a:r>
            <a:r>
              <a:rPr dirty="0"/>
              <a:t>in</a:t>
            </a:r>
            <a:r>
              <a:rPr spc="-70" dirty="0"/>
              <a:t> </a:t>
            </a:r>
            <a:r>
              <a:rPr spc="-20" dirty="0"/>
              <a:t>2002</a:t>
            </a: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St.</a:t>
            </a:r>
            <a:r>
              <a:rPr spc="-20" dirty="0"/>
              <a:t> </a:t>
            </a:r>
            <a:r>
              <a:rPr dirty="0"/>
              <a:t>James</a:t>
            </a:r>
            <a:r>
              <a:rPr spc="-20" dirty="0"/>
              <a:t> </a:t>
            </a:r>
            <a:r>
              <a:rPr dirty="0"/>
              <a:t>Industrial</a:t>
            </a:r>
            <a:r>
              <a:rPr spc="-10" dirty="0"/>
              <a:t> </a:t>
            </a:r>
            <a:r>
              <a:rPr spc="-20" dirty="0"/>
              <a:t>Park</a:t>
            </a: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pc="-20" dirty="0"/>
              <a:t>Member,</a:t>
            </a:r>
            <a:r>
              <a:rPr spc="-70" dirty="0"/>
              <a:t> </a:t>
            </a:r>
            <a:r>
              <a:rPr dirty="0"/>
              <a:t>S&amp;T’s</a:t>
            </a:r>
            <a:r>
              <a:rPr spc="-85" dirty="0"/>
              <a:t> </a:t>
            </a:r>
            <a:r>
              <a:rPr dirty="0"/>
              <a:t>Center</a:t>
            </a:r>
            <a:r>
              <a:rPr spc="-70" dirty="0"/>
              <a:t> </a:t>
            </a:r>
            <a:r>
              <a:rPr spc="-25" dirty="0"/>
              <a:t>for </a:t>
            </a:r>
            <a:r>
              <a:rPr spc="-10" dirty="0"/>
              <a:t>Aerospace Manufacturing </a:t>
            </a:r>
            <a:r>
              <a:rPr spc="-20" dirty="0"/>
              <a:t>Technologies</a:t>
            </a:r>
            <a:r>
              <a:rPr spc="-45" dirty="0"/>
              <a:t> </a:t>
            </a:r>
            <a:r>
              <a:rPr spc="-10" dirty="0"/>
              <a:t>(CAMT)</a:t>
            </a: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dirty="0"/>
              <a:t>About</a:t>
            </a:r>
            <a:r>
              <a:rPr sz="4400" spc="-90" dirty="0"/>
              <a:t> </a:t>
            </a:r>
            <a:r>
              <a:rPr sz="4400" dirty="0"/>
              <a:t>the</a:t>
            </a:r>
            <a:r>
              <a:rPr sz="4400" spc="-85" dirty="0"/>
              <a:t> </a:t>
            </a:r>
            <a:r>
              <a:rPr sz="4400" spc="-10" dirty="0"/>
              <a:t>company</a:t>
            </a:r>
            <a:endParaRPr sz="4400"/>
          </a:p>
        </p:txBody>
      </p:sp>
      <p:grpSp>
        <p:nvGrpSpPr>
          <p:cNvPr id="6" name="object 6"/>
          <p:cNvGrpSpPr/>
          <p:nvPr/>
        </p:nvGrpSpPr>
        <p:grpSpPr>
          <a:xfrm>
            <a:off x="3454908" y="3810"/>
            <a:ext cx="5689600" cy="5059680"/>
            <a:chOff x="3454908" y="3810"/>
            <a:chExt cx="5689600" cy="5059680"/>
          </a:xfrm>
        </p:grpSpPr>
        <p:pic>
          <p:nvPicPr>
            <p:cNvPr id="7" name="object 7" descr="Photo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2492" y="3810"/>
              <a:ext cx="2921507" cy="30159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4908" y="3019044"/>
              <a:ext cx="2921507" cy="204444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486665" y="2986600"/>
            <a:ext cx="605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509E2E"/>
                </a:solidFill>
                <a:latin typeface="Calibri"/>
                <a:cs typeface="Calibri"/>
              </a:rPr>
              <a:t>PINE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54917" y="3936967"/>
            <a:ext cx="2554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09E2E"/>
                </a:solidFill>
                <a:latin typeface="Calibri"/>
                <a:cs typeface="Calibri"/>
              </a:rPr>
              <a:t>Recruiting</a:t>
            </a:r>
            <a:r>
              <a:rPr sz="2400" spc="-114" dirty="0">
                <a:solidFill>
                  <a:srgbClr val="509E2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09E2E"/>
                </a:solidFill>
                <a:latin typeface="Calibri"/>
                <a:cs typeface="Calibri"/>
              </a:rPr>
              <a:t>engineers </a:t>
            </a:r>
            <a:r>
              <a:rPr sz="2400" dirty="0">
                <a:solidFill>
                  <a:srgbClr val="509E2E"/>
                </a:solidFill>
                <a:latin typeface="Calibri"/>
                <a:cs typeface="Calibri"/>
              </a:rPr>
              <a:t>at</a:t>
            </a:r>
            <a:r>
              <a:rPr sz="2400" spc="-75" dirty="0">
                <a:solidFill>
                  <a:srgbClr val="509E2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09E2E"/>
                </a:solidFill>
                <a:latin typeface="Calibri"/>
                <a:cs typeface="Calibri"/>
              </a:rPr>
              <a:t>S&amp;T</a:t>
            </a:r>
            <a:r>
              <a:rPr sz="2400" spc="-65" dirty="0">
                <a:solidFill>
                  <a:srgbClr val="509E2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09E2E"/>
                </a:solidFill>
                <a:latin typeface="Calibri"/>
                <a:cs typeface="Calibri"/>
              </a:rPr>
              <a:t>career</a:t>
            </a:r>
            <a:r>
              <a:rPr sz="2400" spc="-65" dirty="0">
                <a:solidFill>
                  <a:srgbClr val="509E2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09E2E"/>
                </a:solidFill>
                <a:latin typeface="Calibri"/>
                <a:cs typeface="Calibri"/>
              </a:rPr>
              <a:t>fair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128"/>
            <a:ext cx="5148580" cy="2476500"/>
            <a:chOff x="0" y="30128"/>
            <a:chExt cx="5148580" cy="2476500"/>
          </a:xfrm>
        </p:grpSpPr>
        <p:sp>
          <p:nvSpPr>
            <p:cNvPr id="3" name="object 3"/>
            <p:cNvSpPr/>
            <p:nvPr/>
          </p:nvSpPr>
          <p:spPr>
            <a:xfrm>
              <a:off x="0" y="448055"/>
              <a:ext cx="5148580" cy="1457960"/>
            </a:xfrm>
            <a:custGeom>
              <a:avLst/>
              <a:gdLst/>
              <a:ahLst/>
              <a:cxnLst/>
              <a:rect l="l" t="t" r="r" b="b"/>
              <a:pathLst>
                <a:path w="5148580" h="1457960">
                  <a:moveTo>
                    <a:pt x="5148072" y="0"/>
                  </a:moveTo>
                  <a:lnTo>
                    <a:pt x="0" y="0"/>
                  </a:lnTo>
                  <a:lnTo>
                    <a:pt x="0" y="1457706"/>
                  </a:lnTo>
                  <a:lnTo>
                    <a:pt x="5148072" y="1457706"/>
                  </a:lnTo>
                  <a:lnTo>
                    <a:pt x="5148072" y="0"/>
                  </a:lnTo>
                  <a:close/>
                </a:path>
              </a:pathLst>
            </a:custGeom>
            <a:solidFill>
              <a:srgbClr val="509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70" y="30128"/>
              <a:ext cx="2756158" cy="2476089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831465" algn="l"/>
              </a:tabLst>
            </a:pPr>
            <a:r>
              <a:rPr sz="3200" dirty="0"/>
              <a:t>Siemens</a:t>
            </a:r>
            <a:r>
              <a:rPr sz="3200" spc="-125" dirty="0"/>
              <a:t> </a:t>
            </a:r>
            <a:r>
              <a:rPr sz="3200" spc="-20" dirty="0"/>
              <a:t>PLM:</a:t>
            </a:r>
            <a:r>
              <a:rPr sz="3200" dirty="0"/>
              <a:t>	</a:t>
            </a:r>
            <a:r>
              <a:rPr sz="3200" spc="-25" dirty="0"/>
              <a:t>NX </a:t>
            </a:r>
            <a:r>
              <a:rPr sz="3200" dirty="0"/>
              <a:t>Hybrid</a:t>
            </a:r>
            <a:r>
              <a:rPr sz="3200" spc="-170" dirty="0"/>
              <a:t> </a:t>
            </a:r>
            <a:r>
              <a:rPr sz="3200" spc="-10" dirty="0"/>
              <a:t>Manufacturing</a:t>
            </a:r>
            <a:endParaRPr sz="32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093" y="2442972"/>
            <a:ext cx="4830317" cy="261975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0" dirty="0">
                <a:solidFill>
                  <a:srgbClr val="003A48"/>
                </a:solidFill>
                <a:latin typeface="Calibri"/>
                <a:cs typeface="Calibri"/>
              </a:rPr>
              <a:t>Sponsor:</a:t>
            </a:r>
            <a:r>
              <a:rPr sz="3200" b="0" spc="-60" dirty="0">
                <a:solidFill>
                  <a:srgbClr val="003A48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003A48"/>
                </a:solidFill>
                <a:latin typeface="Calibri"/>
                <a:cs typeface="Calibri"/>
              </a:rPr>
              <a:t>NSF</a:t>
            </a:r>
            <a:r>
              <a:rPr sz="3200" b="0" spc="-75" dirty="0">
                <a:solidFill>
                  <a:srgbClr val="003A48"/>
                </a:solidFill>
                <a:latin typeface="Calibri"/>
                <a:cs typeface="Calibri"/>
              </a:rPr>
              <a:t> </a:t>
            </a:r>
            <a:r>
              <a:rPr sz="3200" b="0" spc="-20" dirty="0">
                <a:solidFill>
                  <a:srgbClr val="003A48"/>
                </a:solidFill>
                <a:latin typeface="Calibri"/>
                <a:cs typeface="Calibri"/>
              </a:rPr>
              <a:t>STTR; </a:t>
            </a:r>
            <a:r>
              <a:rPr sz="3200" b="0" dirty="0">
                <a:solidFill>
                  <a:srgbClr val="003A48"/>
                </a:solidFill>
                <a:latin typeface="Calibri"/>
                <a:cs typeface="Calibri"/>
              </a:rPr>
              <a:t>Siemens</a:t>
            </a:r>
            <a:r>
              <a:rPr sz="3200" b="0" spc="-90" dirty="0">
                <a:solidFill>
                  <a:srgbClr val="003A48"/>
                </a:solidFill>
                <a:latin typeface="Calibri"/>
                <a:cs typeface="Calibri"/>
              </a:rPr>
              <a:t> </a:t>
            </a:r>
            <a:r>
              <a:rPr sz="3200" b="0" spc="-25" dirty="0">
                <a:solidFill>
                  <a:srgbClr val="003A48"/>
                </a:solidFill>
                <a:latin typeface="Calibri"/>
                <a:cs typeface="Calibri"/>
              </a:rPr>
              <a:t>PLM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55158" y="136398"/>
            <a:ext cx="3601415" cy="37359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128"/>
            <a:ext cx="5148580" cy="2476500"/>
            <a:chOff x="0" y="30128"/>
            <a:chExt cx="5148580" cy="2476500"/>
          </a:xfrm>
        </p:grpSpPr>
        <p:sp>
          <p:nvSpPr>
            <p:cNvPr id="3" name="object 3"/>
            <p:cNvSpPr/>
            <p:nvPr/>
          </p:nvSpPr>
          <p:spPr>
            <a:xfrm>
              <a:off x="0" y="448055"/>
              <a:ext cx="5148580" cy="1457960"/>
            </a:xfrm>
            <a:custGeom>
              <a:avLst/>
              <a:gdLst/>
              <a:ahLst/>
              <a:cxnLst/>
              <a:rect l="l" t="t" r="r" b="b"/>
              <a:pathLst>
                <a:path w="5148580" h="1457960">
                  <a:moveTo>
                    <a:pt x="5148072" y="0"/>
                  </a:moveTo>
                  <a:lnTo>
                    <a:pt x="0" y="0"/>
                  </a:lnTo>
                  <a:lnTo>
                    <a:pt x="0" y="1457706"/>
                  </a:lnTo>
                  <a:lnTo>
                    <a:pt x="5148072" y="1457706"/>
                  </a:lnTo>
                  <a:lnTo>
                    <a:pt x="5148072" y="0"/>
                  </a:lnTo>
                  <a:close/>
                </a:path>
              </a:pathLst>
            </a:custGeom>
            <a:solidFill>
              <a:srgbClr val="509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70" y="30128"/>
              <a:ext cx="2756158" cy="2476089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78739" y="867525"/>
            <a:ext cx="4425950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dirty="0"/>
              <a:t>DMG/MORI</a:t>
            </a:r>
            <a:r>
              <a:rPr sz="3700" spc="-20" dirty="0"/>
              <a:t> </a:t>
            </a:r>
            <a:r>
              <a:rPr sz="3700" spc="-10" dirty="0"/>
              <a:t>Lasertec</a:t>
            </a:r>
            <a:endParaRPr sz="37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3" y="1946148"/>
            <a:ext cx="4682477" cy="311428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7517" y="404622"/>
            <a:ext cx="3819143" cy="275310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870138" y="3153220"/>
            <a:ext cx="414909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3A48"/>
                </a:solidFill>
                <a:latin typeface="Orgon Slab Medium"/>
                <a:cs typeface="Orgon Slab Medium"/>
              </a:rPr>
              <a:t>DMG/MORI</a:t>
            </a:r>
            <a:r>
              <a:rPr sz="2400" b="0" spc="-40" dirty="0">
                <a:solidFill>
                  <a:srgbClr val="003A48"/>
                </a:solidFill>
                <a:latin typeface="Orgon Slab Medium"/>
                <a:cs typeface="Orgon Slab Medium"/>
              </a:rPr>
              <a:t> </a:t>
            </a:r>
            <a:r>
              <a:rPr sz="2400" b="0" dirty="0">
                <a:solidFill>
                  <a:srgbClr val="003A48"/>
                </a:solidFill>
                <a:latin typeface="Orgon Slab Medium"/>
                <a:cs typeface="Orgon Slab Medium"/>
              </a:rPr>
              <a:t>Lasertec</a:t>
            </a:r>
            <a:r>
              <a:rPr sz="2400" b="0" spc="-55" dirty="0">
                <a:solidFill>
                  <a:srgbClr val="003A48"/>
                </a:solidFill>
                <a:latin typeface="Orgon Slab Medium"/>
                <a:cs typeface="Orgon Slab Medium"/>
              </a:rPr>
              <a:t> </a:t>
            </a:r>
            <a:r>
              <a:rPr sz="2400" b="0" dirty="0">
                <a:solidFill>
                  <a:srgbClr val="003A48"/>
                </a:solidFill>
                <a:latin typeface="Orgon Slab Medium"/>
                <a:cs typeface="Orgon Slab Medium"/>
              </a:rPr>
              <a:t>65,</a:t>
            </a:r>
            <a:r>
              <a:rPr sz="2400" b="0" spc="-45" dirty="0">
                <a:solidFill>
                  <a:srgbClr val="003A48"/>
                </a:solidFill>
                <a:latin typeface="Orgon Slab Medium"/>
                <a:cs typeface="Orgon Slab Medium"/>
              </a:rPr>
              <a:t> </a:t>
            </a:r>
            <a:r>
              <a:rPr sz="2400" b="0" spc="-20" dirty="0">
                <a:solidFill>
                  <a:srgbClr val="003A48"/>
                </a:solidFill>
                <a:latin typeface="Orgon Slab Medium"/>
                <a:cs typeface="Orgon Slab Medium"/>
              </a:rPr>
              <a:t>125,</a:t>
            </a:r>
            <a:endParaRPr sz="2400">
              <a:latin typeface="Orgon Slab Medium"/>
              <a:cs typeface="Orgon Slab Medium"/>
            </a:endParaRPr>
          </a:p>
          <a:p>
            <a:pPr marL="12700">
              <a:lnSpc>
                <a:spcPct val="100000"/>
              </a:lnSpc>
            </a:pPr>
            <a:r>
              <a:rPr sz="2400" b="0" dirty="0">
                <a:solidFill>
                  <a:srgbClr val="003A48"/>
                </a:solidFill>
                <a:latin typeface="Orgon Slab Medium"/>
                <a:cs typeface="Orgon Slab Medium"/>
              </a:rPr>
              <a:t>3000,</a:t>
            </a:r>
            <a:r>
              <a:rPr sz="2400" b="0" spc="-25" dirty="0">
                <a:solidFill>
                  <a:srgbClr val="003A48"/>
                </a:solidFill>
                <a:latin typeface="Orgon Slab Medium"/>
                <a:cs typeface="Orgon Slab Medium"/>
              </a:rPr>
              <a:t> </a:t>
            </a:r>
            <a:r>
              <a:rPr sz="2400" b="0" dirty="0">
                <a:solidFill>
                  <a:srgbClr val="003A48"/>
                </a:solidFill>
                <a:latin typeface="Orgon Slab Medium"/>
                <a:cs typeface="Orgon Slab Medium"/>
              </a:rPr>
              <a:t>4300,</a:t>
            </a:r>
            <a:r>
              <a:rPr sz="2400" b="0" spc="-20" dirty="0">
                <a:solidFill>
                  <a:srgbClr val="003A48"/>
                </a:solidFill>
                <a:latin typeface="Orgon Slab Medium"/>
                <a:cs typeface="Orgon Slab Medium"/>
              </a:rPr>
              <a:t> 6600</a:t>
            </a:r>
            <a:endParaRPr sz="2400">
              <a:latin typeface="Orgon Slab Medium"/>
              <a:cs typeface="Orgon Slab Medium"/>
            </a:endParaRPr>
          </a:p>
          <a:p>
            <a:pPr marL="12700" marR="5080">
              <a:lnSpc>
                <a:spcPct val="100000"/>
              </a:lnSpc>
              <a:spcBef>
                <a:spcPts val="2880"/>
              </a:spcBef>
            </a:pPr>
            <a:r>
              <a:rPr sz="2400" b="0" dirty="0">
                <a:solidFill>
                  <a:srgbClr val="006FC0"/>
                </a:solidFill>
                <a:latin typeface="Orgon Slab Medium"/>
                <a:cs typeface="Orgon Slab Medium"/>
              </a:rPr>
              <a:t>DMG/MORI</a:t>
            </a:r>
            <a:r>
              <a:rPr sz="2400" b="0" spc="-55" dirty="0">
                <a:solidFill>
                  <a:srgbClr val="006FC0"/>
                </a:solidFill>
                <a:latin typeface="Orgon Slab Medium"/>
                <a:cs typeface="Orgon Slab Medium"/>
              </a:rPr>
              <a:t> </a:t>
            </a:r>
            <a:r>
              <a:rPr sz="2400" b="0" dirty="0">
                <a:solidFill>
                  <a:srgbClr val="006FC0"/>
                </a:solidFill>
                <a:latin typeface="Orgon Slab Medium"/>
                <a:cs typeface="Orgon Slab Medium"/>
              </a:rPr>
              <a:t>donated</a:t>
            </a:r>
            <a:r>
              <a:rPr sz="2400" b="0" spc="-55" dirty="0">
                <a:solidFill>
                  <a:srgbClr val="006FC0"/>
                </a:solidFill>
                <a:latin typeface="Orgon Slab Medium"/>
                <a:cs typeface="Orgon Slab Medium"/>
              </a:rPr>
              <a:t> </a:t>
            </a:r>
            <a:r>
              <a:rPr sz="2400" b="0" spc="-10" dirty="0">
                <a:solidFill>
                  <a:srgbClr val="006FC0"/>
                </a:solidFill>
                <a:latin typeface="Orgon Slab Medium"/>
                <a:cs typeface="Orgon Slab Medium"/>
              </a:rPr>
              <a:t>“Franky” </a:t>
            </a:r>
            <a:r>
              <a:rPr sz="2400" b="0" dirty="0">
                <a:solidFill>
                  <a:srgbClr val="006FC0"/>
                </a:solidFill>
                <a:latin typeface="Orgon Slab Medium"/>
                <a:cs typeface="Orgon Slab Medium"/>
              </a:rPr>
              <a:t>Lasertec</a:t>
            </a:r>
            <a:r>
              <a:rPr sz="2400" b="0" spc="-40" dirty="0">
                <a:solidFill>
                  <a:srgbClr val="006FC0"/>
                </a:solidFill>
                <a:latin typeface="Orgon Slab Medium"/>
                <a:cs typeface="Orgon Slab Medium"/>
              </a:rPr>
              <a:t> </a:t>
            </a:r>
            <a:r>
              <a:rPr sz="2400" b="0" dirty="0">
                <a:solidFill>
                  <a:srgbClr val="006FC0"/>
                </a:solidFill>
                <a:latin typeface="Orgon Slab Medium"/>
                <a:cs typeface="Orgon Slab Medium"/>
              </a:rPr>
              <a:t>4300</a:t>
            </a:r>
            <a:r>
              <a:rPr sz="2400" b="0" spc="-30" dirty="0">
                <a:solidFill>
                  <a:srgbClr val="006FC0"/>
                </a:solidFill>
                <a:latin typeface="Orgon Slab Medium"/>
                <a:cs typeface="Orgon Slab Medium"/>
              </a:rPr>
              <a:t> </a:t>
            </a:r>
            <a:r>
              <a:rPr sz="2400" b="0" dirty="0">
                <a:solidFill>
                  <a:srgbClr val="006FC0"/>
                </a:solidFill>
                <a:latin typeface="Orgon Slab Medium"/>
                <a:cs typeface="Orgon Slab Medium"/>
              </a:rPr>
              <a:t>to</a:t>
            </a:r>
            <a:r>
              <a:rPr sz="2400" b="0" spc="-30" dirty="0">
                <a:solidFill>
                  <a:srgbClr val="006FC0"/>
                </a:solidFill>
                <a:latin typeface="Orgon Slab Medium"/>
                <a:cs typeface="Orgon Slab Medium"/>
              </a:rPr>
              <a:t> </a:t>
            </a:r>
            <a:r>
              <a:rPr sz="2400" b="0" spc="-25" dirty="0">
                <a:solidFill>
                  <a:srgbClr val="006FC0"/>
                </a:solidFill>
                <a:latin typeface="Orgon Slab Medium"/>
                <a:cs typeface="Orgon Slab Medium"/>
              </a:rPr>
              <a:t>S&amp;T</a:t>
            </a:r>
            <a:endParaRPr sz="2400">
              <a:latin typeface="Orgon Slab Medium"/>
              <a:cs typeface="Orgon Slab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128"/>
            <a:ext cx="5148580" cy="2476500"/>
            <a:chOff x="0" y="30128"/>
            <a:chExt cx="5148580" cy="2476500"/>
          </a:xfrm>
        </p:grpSpPr>
        <p:sp>
          <p:nvSpPr>
            <p:cNvPr id="3" name="object 3"/>
            <p:cNvSpPr/>
            <p:nvPr/>
          </p:nvSpPr>
          <p:spPr>
            <a:xfrm>
              <a:off x="0" y="448055"/>
              <a:ext cx="5148580" cy="1457960"/>
            </a:xfrm>
            <a:custGeom>
              <a:avLst/>
              <a:gdLst/>
              <a:ahLst/>
              <a:cxnLst/>
              <a:rect l="l" t="t" r="r" b="b"/>
              <a:pathLst>
                <a:path w="5148580" h="1457960">
                  <a:moveTo>
                    <a:pt x="5148072" y="0"/>
                  </a:moveTo>
                  <a:lnTo>
                    <a:pt x="0" y="0"/>
                  </a:lnTo>
                  <a:lnTo>
                    <a:pt x="0" y="1457706"/>
                  </a:lnTo>
                  <a:lnTo>
                    <a:pt x="5148072" y="1457706"/>
                  </a:lnTo>
                  <a:lnTo>
                    <a:pt x="5148072" y="0"/>
                  </a:lnTo>
                  <a:close/>
                </a:path>
              </a:pathLst>
            </a:custGeom>
            <a:solidFill>
              <a:srgbClr val="509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70" y="30128"/>
              <a:ext cx="2756158" cy="2476089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78738" y="574094"/>
            <a:ext cx="469392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10" dirty="0"/>
              <a:t>Automated</a:t>
            </a:r>
            <a:r>
              <a:rPr sz="3600" spc="-135" dirty="0"/>
              <a:t> </a:t>
            </a:r>
            <a:r>
              <a:rPr sz="3600" spc="-10" dirty="0"/>
              <a:t>Mini-</a:t>
            </a:r>
            <a:r>
              <a:rPr sz="3600" dirty="0"/>
              <a:t>tensile</a:t>
            </a:r>
            <a:r>
              <a:rPr sz="3600" spc="-135" dirty="0"/>
              <a:t> </a:t>
            </a:r>
            <a:r>
              <a:rPr sz="3600" spc="-20" dirty="0"/>
              <a:t>Testing</a:t>
            </a:r>
            <a:r>
              <a:rPr sz="3600" spc="-140" dirty="0"/>
              <a:t> </a:t>
            </a:r>
            <a:r>
              <a:rPr sz="3600" spc="-10" dirty="0"/>
              <a:t>System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322436" y="3244207"/>
            <a:ext cx="3709670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994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003A48"/>
                </a:solidFill>
                <a:latin typeface="Calibri"/>
                <a:cs typeface="Calibri"/>
              </a:rPr>
              <a:t>Sponsor:</a:t>
            </a:r>
            <a:r>
              <a:rPr sz="2800" spc="-50" dirty="0">
                <a:solidFill>
                  <a:srgbClr val="003A48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3A48"/>
                </a:solidFill>
                <a:latin typeface="Calibri"/>
                <a:cs typeface="Calibri"/>
              </a:rPr>
              <a:t>DOE</a:t>
            </a:r>
            <a:r>
              <a:rPr sz="2800" spc="-60" dirty="0">
                <a:solidFill>
                  <a:srgbClr val="003A48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3A48"/>
                </a:solidFill>
                <a:latin typeface="Calibri"/>
                <a:cs typeface="Calibri"/>
              </a:rPr>
              <a:t>STTR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One</a:t>
            </a:r>
            <a:r>
              <a:rPr sz="28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unit</a:t>
            </a:r>
            <a:r>
              <a:rPr sz="28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installed</a:t>
            </a:r>
            <a:r>
              <a:rPr sz="28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Idaho</a:t>
            </a:r>
            <a:r>
              <a:rPr sz="28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National</a:t>
            </a:r>
            <a:r>
              <a:rPr sz="28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Lab’s</a:t>
            </a:r>
            <a:r>
              <a:rPr sz="28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(INL)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hot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 cell.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0584" y="457200"/>
            <a:ext cx="8943340" cy="4544695"/>
            <a:chOff x="100584" y="457200"/>
            <a:chExt cx="8943340" cy="454469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84" y="2032253"/>
              <a:ext cx="5039867" cy="29695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3886" y="457200"/>
              <a:ext cx="3859529" cy="2870453"/>
            </a:xfrm>
            <a:prstGeom prst="rect">
              <a:avLst/>
            </a:prstGeom>
          </p:spPr>
        </p:pic>
        <p:pic>
          <p:nvPicPr>
            <p:cNvPr id="10" name="object 10" descr="þÿ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7602" y="1335786"/>
              <a:ext cx="1753361" cy="154533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243703" y="1359027"/>
              <a:ext cx="1661160" cy="1453515"/>
            </a:xfrm>
            <a:custGeom>
              <a:avLst/>
              <a:gdLst/>
              <a:ahLst/>
              <a:cxnLst/>
              <a:rect l="l" t="t" r="r" b="b"/>
              <a:pathLst>
                <a:path w="1661159" h="1453514">
                  <a:moveTo>
                    <a:pt x="0" y="726567"/>
                  </a:moveTo>
                  <a:lnTo>
                    <a:pt x="1515" y="682306"/>
                  </a:lnTo>
                  <a:lnTo>
                    <a:pt x="6005" y="638747"/>
                  </a:lnTo>
                  <a:lnTo>
                    <a:pt x="13381" y="595966"/>
                  </a:lnTo>
                  <a:lnTo>
                    <a:pt x="23558" y="554038"/>
                  </a:lnTo>
                  <a:lnTo>
                    <a:pt x="36447" y="513039"/>
                  </a:lnTo>
                  <a:lnTo>
                    <a:pt x="51963" y="473045"/>
                  </a:lnTo>
                  <a:lnTo>
                    <a:pt x="70018" y="434132"/>
                  </a:lnTo>
                  <a:lnTo>
                    <a:pt x="90526" y="396377"/>
                  </a:lnTo>
                  <a:lnTo>
                    <a:pt x="113399" y="359855"/>
                  </a:lnTo>
                  <a:lnTo>
                    <a:pt x="138551" y="324643"/>
                  </a:lnTo>
                  <a:lnTo>
                    <a:pt x="165895" y="290816"/>
                  </a:lnTo>
                  <a:lnTo>
                    <a:pt x="195343" y="258450"/>
                  </a:lnTo>
                  <a:lnTo>
                    <a:pt x="226810" y="227621"/>
                  </a:lnTo>
                  <a:lnTo>
                    <a:pt x="260208" y="198406"/>
                  </a:lnTo>
                  <a:lnTo>
                    <a:pt x="295450" y="170880"/>
                  </a:lnTo>
                  <a:lnTo>
                    <a:pt x="332449" y="145119"/>
                  </a:lnTo>
                  <a:lnTo>
                    <a:pt x="371119" y="121200"/>
                  </a:lnTo>
                  <a:lnTo>
                    <a:pt x="411372" y="99198"/>
                  </a:lnTo>
                  <a:lnTo>
                    <a:pt x="453122" y="79189"/>
                  </a:lnTo>
                  <a:lnTo>
                    <a:pt x="496282" y="61250"/>
                  </a:lnTo>
                  <a:lnTo>
                    <a:pt x="540765" y="45456"/>
                  </a:lnTo>
                  <a:lnTo>
                    <a:pt x="586484" y="31883"/>
                  </a:lnTo>
                  <a:lnTo>
                    <a:pt x="633353" y="20608"/>
                  </a:lnTo>
                  <a:lnTo>
                    <a:pt x="681283" y="11706"/>
                  </a:lnTo>
                  <a:lnTo>
                    <a:pt x="730189" y="5253"/>
                  </a:lnTo>
                  <a:lnTo>
                    <a:pt x="779983" y="1326"/>
                  </a:lnTo>
                  <a:lnTo>
                    <a:pt x="830580" y="0"/>
                  </a:lnTo>
                  <a:lnTo>
                    <a:pt x="881176" y="1326"/>
                  </a:lnTo>
                  <a:lnTo>
                    <a:pt x="930970" y="5253"/>
                  </a:lnTo>
                  <a:lnTo>
                    <a:pt x="979876" y="11706"/>
                  </a:lnTo>
                  <a:lnTo>
                    <a:pt x="1027806" y="20608"/>
                  </a:lnTo>
                  <a:lnTo>
                    <a:pt x="1074675" y="31883"/>
                  </a:lnTo>
                  <a:lnTo>
                    <a:pt x="1120394" y="45456"/>
                  </a:lnTo>
                  <a:lnTo>
                    <a:pt x="1164877" y="61250"/>
                  </a:lnTo>
                  <a:lnTo>
                    <a:pt x="1208037" y="79189"/>
                  </a:lnTo>
                  <a:lnTo>
                    <a:pt x="1249787" y="99198"/>
                  </a:lnTo>
                  <a:lnTo>
                    <a:pt x="1290040" y="121200"/>
                  </a:lnTo>
                  <a:lnTo>
                    <a:pt x="1328710" y="145119"/>
                  </a:lnTo>
                  <a:lnTo>
                    <a:pt x="1365709" y="170880"/>
                  </a:lnTo>
                  <a:lnTo>
                    <a:pt x="1400951" y="198406"/>
                  </a:lnTo>
                  <a:lnTo>
                    <a:pt x="1434349" y="227621"/>
                  </a:lnTo>
                  <a:lnTo>
                    <a:pt x="1465816" y="258450"/>
                  </a:lnTo>
                  <a:lnTo>
                    <a:pt x="1495264" y="290816"/>
                  </a:lnTo>
                  <a:lnTo>
                    <a:pt x="1522608" y="324643"/>
                  </a:lnTo>
                  <a:lnTo>
                    <a:pt x="1547760" y="359855"/>
                  </a:lnTo>
                  <a:lnTo>
                    <a:pt x="1570633" y="396377"/>
                  </a:lnTo>
                  <a:lnTo>
                    <a:pt x="1591141" y="434132"/>
                  </a:lnTo>
                  <a:lnTo>
                    <a:pt x="1609196" y="473045"/>
                  </a:lnTo>
                  <a:lnTo>
                    <a:pt x="1624712" y="513039"/>
                  </a:lnTo>
                  <a:lnTo>
                    <a:pt x="1637601" y="554038"/>
                  </a:lnTo>
                  <a:lnTo>
                    <a:pt x="1647778" y="595966"/>
                  </a:lnTo>
                  <a:lnTo>
                    <a:pt x="1655154" y="638747"/>
                  </a:lnTo>
                  <a:lnTo>
                    <a:pt x="1659644" y="682306"/>
                  </a:lnTo>
                  <a:lnTo>
                    <a:pt x="1661160" y="726567"/>
                  </a:lnTo>
                  <a:lnTo>
                    <a:pt x="1659644" y="770827"/>
                  </a:lnTo>
                  <a:lnTo>
                    <a:pt x="1655154" y="814386"/>
                  </a:lnTo>
                  <a:lnTo>
                    <a:pt x="1647778" y="857167"/>
                  </a:lnTo>
                  <a:lnTo>
                    <a:pt x="1637601" y="899095"/>
                  </a:lnTo>
                  <a:lnTo>
                    <a:pt x="1624712" y="940094"/>
                  </a:lnTo>
                  <a:lnTo>
                    <a:pt x="1609196" y="980088"/>
                  </a:lnTo>
                  <a:lnTo>
                    <a:pt x="1591141" y="1019001"/>
                  </a:lnTo>
                  <a:lnTo>
                    <a:pt x="1570633" y="1056756"/>
                  </a:lnTo>
                  <a:lnTo>
                    <a:pt x="1547760" y="1093278"/>
                  </a:lnTo>
                  <a:lnTo>
                    <a:pt x="1522608" y="1128490"/>
                  </a:lnTo>
                  <a:lnTo>
                    <a:pt x="1495264" y="1162317"/>
                  </a:lnTo>
                  <a:lnTo>
                    <a:pt x="1465816" y="1194683"/>
                  </a:lnTo>
                  <a:lnTo>
                    <a:pt x="1434349" y="1225512"/>
                  </a:lnTo>
                  <a:lnTo>
                    <a:pt x="1400951" y="1254727"/>
                  </a:lnTo>
                  <a:lnTo>
                    <a:pt x="1365709" y="1282253"/>
                  </a:lnTo>
                  <a:lnTo>
                    <a:pt x="1328710" y="1308014"/>
                  </a:lnTo>
                  <a:lnTo>
                    <a:pt x="1290040" y="1331933"/>
                  </a:lnTo>
                  <a:lnTo>
                    <a:pt x="1249787" y="1353935"/>
                  </a:lnTo>
                  <a:lnTo>
                    <a:pt x="1208037" y="1373944"/>
                  </a:lnTo>
                  <a:lnTo>
                    <a:pt x="1164877" y="1391883"/>
                  </a:lnTo>
                  <a:lnTo>
                    <a:pt x="1120394" y="1407677"/>
                  </a:lnTo>
                  <a:lnTo>
                    <a:pt x="1074675" y="1421250"/>
                  </a:lnTo>
                  <a:lnTo>
                    <a:pt x="1027806" y="1432525"/>
                  </a:lnTo>
                  <a:lnTo>
                    <a:pt x="979876" y="1441427"/>
                  </a:lnTo>
                  <a:lnTo>
                    <a:pt x="930970" y="1447880"/>
                  </a:lnTo>
                  <a:lnTo>
                    <a:pt x="881176" y="1451807"/>
                  </a:lnTo>
                  <a:lnTo>
                    <a:pt x="830580" y="1453134"/>
                  </a:lnTo>
                  <a:lnTo>
                    <a:pt x="779983" y="1451807"/>
                  </a:lnTo>
                  <a:lnTo>
                    <a:pt x="730189" y="1447880"/>
                  </a:lnTo>
                  <a:lnTo>
                    <a:pt x="681283" y="1441427"/>
                  </a:lnTo>
                  <a:lnTo>
                    <a:pt x="633353" y="1432525"/>
                  </a:lnTo>
                  <a:lnTo>
                    <a:pt x="586484" y="1421250"/>
                  </a:lnTo>
                  <a:lnTo>
                    <a:pt x="540765" y="1407677"/>
                  </a:lnTo>
                  <a:lnTo>
                    <a:pt x="496282" y="1391883"/>
                  </a:lnTo>
                  <a:lnTo>
                    <a:pt x="453122" y="1373944"/>
                  </a:lnTo>
                  <a:lnTo>
                    <a:pt x="411372" y="1353935"/>
                  </a:lnTo>
                  <a:lnTo>
                    <a:pt x="371119" y="1331933"/>
                  </a:lnTo>
                  <a:lnTo>
                    <a:pt x="332449" y="1308014"/>
                  </a:lnTo>
                  <a:lnTo>
                    <a:pt x="295450" y="1282253"/>
                  </a:lnTo>
                  <a:lnTo>
                    <a:pt x="260208" y="1254727"/>
                  </a:lnTo>
                  <a:lnTo>
                    <a:pt x="226810" y="1225512"/>
                  </a:lnTo>
                  <a:lnTo>
                    <a:pt x="195343" y="1194683"/>
                  </a:lnTo>
                  <a:lnTo>
                    <a:pt x="165895" y="1162317"/>
                  </a:lnTo>
                  <a:lnTo>
                    <a:pt x="138551" y="1128490"/>
                  </a:lnTo>
                  <a:lnTo>
                    <a:pt x="113399" y="1093278"/>
                  </a:lnTo>
                  <a:lnTo>
                    <a:pt x="90526" y="1056756"/>
                  </a:lnTo>
                  <a:lnTo>
                    <a:pt x="70018" y="1019001"/>
                  </a:lnTo>
                  <a:lnTo>
                    <a:pt x="51963" y="980088"/>
                  </a:lnTo>
                  <a:lnTo>
                    <a:pt x="36447" y="940094"/>
                  </a:lnTo>
                  <a:lnTo>
                    <a:pt x="23558" y="899095"/>
                  </a:lnTo>
                  <a:lnTo>
                    <a:pt x="13381" y="857167"/>
                  </a:lnTo>
                  <a:lnTo>
                    <a:pt x="6005" y="814386"/>
                  </a:lnTo>
                  <a:lnTo>
                    <a:pt x="1515" y="770827"/>
                  </a:lnTo>
                  <a:lnTo>
                    <a:pt x="0" y="726567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82" y="0"/>
            <a:ext cx="2690553" cy="4209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5503" y="1305845"/>
            <a:ext cx="7841615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“Starting</a:t>
            </a:r>
            <a:r>
              <a:rPr sz="2800" b="0" spc="-6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up</a:t>
            </a:r>
            <a:r>
              <a:rPr sz="2800" b="0" spc="-3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your</a:t>
            </a:r>
            <a:r>
              <a:rPr sz="2800" b="0" spc="-4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own</a:t>
            </a:r>
            <a:r>
              <a:rPr sz="2800" b="0" spc="-4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business</a:t>
            </a:r>
            <a:r>
              <a:rPr sz="2800" b="0" spc="-4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is</a:t>
            </a:r>
            <a:r>
              <a:rPr sz="2800" b="0" spc="-3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one</a:t>
            </a:r>
            <a:r>
              <a:rPr sz="2800" b="0" spc="-4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of</a:t>
            </a:r>
            <a:r>
              <a:rPr sz="2800" b="0" spc="-3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spc="-25" dirty="0">
                <a:solidFill>
                  <a:srgbClr val="005F83"/>
                </a:solidFill>
                <a:latin typeface="Orgon Slab Light"/>
                <a:cs typeface="Orgon Slab Light"/>
              </a:rPr>
              <a:t>the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most</a:t>
            </a:r>
            <a:r>
              <a:rPr sz="2800" b="0" spc="-5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spc="-20" dirty="0">
                <a:solidFill>
                  <a:srgbClr val="005F83"/>
                </a:solidFill>
                <a:latin typeface="Orgon Slab Light"/>
                <a:cs typeface="Orgon Slab Light"/>
              </a:rPr>
              <a:t>rewarding</a:t>
            </a:r>
            <a:r>
              <a:rPr sz="2800" b="0" spc="-8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achievements</a:t>
            </a:r>
            <a:r>
              <a:rPr sz="2800" b="0" spc="-7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in</a:t>
            </a:r>
            <a:r>
              <a:rPr sz="2800" b="0" spc="-6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life.</a:t>
            </a:r>
            <a:r>
              <a:rPr sz="2800" b="0" spc="-5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It</a:t>
            </a:r>
            <a:r>
              <a:rPr sz="2800" b="0" spc="-7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gives</a:t>
            </a:r>
            <a:r>
              <a:rPr sz="2800" b="0" spc="-6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spc="-25" dirty="0">
                <a:solidFill>
                  <a:srgbClr val="005F83"/>
                </a:solidFill>
                <a:latin typeface="Orgon Slab Light"/>
                <a:cs typeface="Orgon Slab Light"/>
              </a:rPr>
              <a:t>you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freedom,</a:t>
            </a:r>
            <a:r>
              <a:rPr sz="2800" b="0" spc="-6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which</a:t>
            </a:r>
            <a:r>
              <a:rPr sz="2800" b="0" spc="-5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is</a:t>
            </a:r>
            <a:r>
              <a:rPr sz="2800" b="0" spc="-4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by</a:t>
            </a:r>
            <a:r>
              <a:rPr sz="2800" b="0" spc="-5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far</a:t>
            </a:r>
            <a:r>
              <a:rPr sz="2800" b="0" spc="-5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the</a:t>
            </a:r>
            <a:r>
              <a:rPr sz="2800" b="0" spc="-5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most</a:t>
            </a:r>
            <a:r>
              <a:rPr sz="2800" b="0" spc="-4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powerful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outlet</a:t>
            </a:r>
            <a:r>
              <a:rPr sz="2800" b="0" spc="-2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dirty="0">
                <a:solidFill>
                  <a:srgbClr val="005F83"/>
                </a:solidFill>
                <a:latin typeface="Orgon Slab Light"/>
                <a:cs typeface="Orgon Slab Light"/>
              </a:rPr>
              <a:t>for</a:t>
            </a:r>
            <a:r>
              <a:rPr sz="2800" b="0" spc="-2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28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self-expression.”</a:t>
            </a:r>
            <a:endParaRPr sz="2800">
              <a:latin typeface="Orgon Slab Light"/>
              <a:cs typeface="Orgon Slab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328" y="3603790"/>
            <a:ext cx="7604125" cy="33147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Leonardo</a:t>
            </a:r>
            <a:r>
              <a:rPr sz="2000" spc="6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Gubinelli,</a:t>
            </a:r>
            <a:r>
              <a:rPr sz="2000" spc="8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000" spc="-55" dirty="0">
                <a:solidFill>
                  <a:srgbClr val="333333"/>
                </a:solidFill>
                <a:latin typeface="Century Gothic"/>
                <a:cs typeface="Century Gothic"/>
              </a:rPr>
              <a:t>co-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founder</a:t>
            </a:r>
            <a:r>
              <a:rPr sz="2000" spc="8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33333"/>
                </a:solidFill>
                <a:latin typeface="Century Gothic"/>
                <a:cs typeface="Century Gothic"/>
              </a:rPr>
              <a:t>of</a:t>
            </a:r>
            <a:r>
              <a:rPr sz="2000" spc="6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000" spc="85" dirty="0">
                <a:solidFill>
                  <a:srgbClr val="333333"/>
                </a:solidFill>
                <a:latin typeface="Century Gothic"/>
                <a:cs typeface="Century Gothic"/>
              </a:rPr>
              <a:t>Study </a:t>
            </a:r>
            <a:r>
              <a:rPr sz="2000" spc="-20" dirty="0">
                <a:solidFill>
                  <a:srgbClr val="333333"/>
                </a:solidFill>
                <a:latin typeface="Century Gothic"/>
                <a:cs typeface="Century Gothic"/>
              </a:rPr>
              <a:t>Abroad</a:t>
            </a:r>
            <a:r>
              <a:rPr sz="2000" spc="5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Century Gothic"/>
                <a:cs typeface="Century Gothic"/>
              </a:rPr>
              <a:t>Association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95525">
              <a:lnSpc>
                <a:spcPct val="100000"/>
              </a:lnSpc>
              <a:spcBef>
                <a:spcPts val="95"/>
              </a:spcBef>
            </a:pPr>
            <a:r>
              <a:rPr sz="4400" dirty="0"/>
              <a:t>Why</a:t>
            </a:r>
            <a:r>
              <a:rPr sz="4400" spc="-165" dirty="0"/>
              <a:t> </a:t>
            </a:r>
            <a:r>
              <a:rPr sz="4400" spc="-10" dirty="0"/>
              <a:t>Startup?</a:t>
            </a:r>
            <a:endParaRPr sz="4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99" y="4704394"/>
            <a:ext cx="9014075" cy="4176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94" y="6668"/>
            <a:ext cx="2722161" cy="2723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9540" y="1963107"/>
            <a:ext cx="78835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0" dirty="0">
                <a:solidFill>
                  <a:srgbClr val="005F83"/>
                </a:solidFill>
                <a:latin typeface="Orgon Slab Light"/>
                <a:cs typeface="Orgon Slab Light"/>
              </a:rPr>
              <a:t>“Do</a:t>
            </a:r>
            <a:r>
              <a:rPr sz="3200" b="0" spc="-8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3200" b="0" dirty="0">
                <a:solidFill>
                  <a:srgbClr val="005F83"/>
                </a:solidFill>
                <a:latin typeface="Orgon Slab Light"/>
                <a:cs typeface="Orgon Slab Light"/>
              </a:rPr>
              <a:t>what</a:t>
            </a:r>
            <a:r>
              <a:rPr sz="3200" b="0" spc="-6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3200" b="0" dirty="0">
                <a:solidFill>
                  <a:srgbClr val="005F83"/>
                </a:solidFill>
                <a:latin typeface="Orgon Slab Light"/>
                <a:cs typeface="Orgon Slab Light"/>
              </a:rPr>
              <a:t>you</a:t>
            </a:r>
            <a:r>
              <a:rPr sz="3200" b="0" spc="-6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3200" b="0" dirty="0">
                <a:solidFill>
                  <a:srgbClr val="005F83"/>
                </a:solidFill>
                <a:latin typeface="Orgon Slab Light"/>
                <a:cs typeface="Orgon Slab Light"/>
              </a:rPr>
              <a:t>love,</a:t>
            </a:r>
            <a:r>
              <a:rPr sz="3200" b="0" spc="-6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3200" b="0" dirty="0">
                <a:solidFill>
                  <a:srgbClr val="005F83"/>
                </a:solidFill>
                <a:latin typeface="Orgon Slab Light"/>
                <a:cs typeface="Orgon Slab Light"/>
              </a:rPr>
              <a:t>and</a:t>
            </a:r>
            <a:r>
              <a:rPr sz="3200" b="0" spc="-70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3200" b="0" spc="-10" dirty="0">
                <a:solidFill>
                  <a:srgbClr val="005F83"/>
                </a:solidFill>
                <a:latin typeface="Orgon Slab Light"/>
                <a:cs typeface="Orgon Slab Light"/>
              </a:rPr>
              <a:t>success</a:t>
            </a:r>
            <a:r>
              <a:rPr sz="3200" b="0" spc="-4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3200" b="0" dirty="0">
                <a:solidFill>
                  <a:srgbClr val="005F83"/>
                </a:solidFill>
                <a:latin typeface="Orgon Slab Light"/>
                <a:cs typeface="Orgon Slab Light"/>
              </a:rPr>
              <a:t>will</a:t>
            </a:r>
            <a:r>
              <a:rPr sz="3200" b="0" spc="-75" dirty="0">
                <a:solidFill>
                  <a:srgbClr val="005F83"/>
                </a:solidFill>
                <a:latin typeface="Orgon Slab Light"/>
                <a:cs typeface="Orgon Slab Light"/>
              </a:rPr>
              <a:t> </a:t>
            </a:r>
            <a:r>
              <a:rPr sz="3200" b="0" spc="-20" dirty="0">
                <a:solidFill>
                  <a:srgbClr val="005F83"/>
                </a:solidFill>
                <a:latin typeface="Orgon Slab Light"/>
                <a:cs typeface="Orgon Slab Light"/>
              </a:rPr>
              <a:t>follow.”</a:t>
            </a:r>
            <a:endParaRPr sz="3200">
              <a:latin typeface="Orgon Slab Light"/>
              <a:cs typeface="Orgon Slab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2611" y="3124898"/>
            <a:ext cx="6472555" cy="398145"/>
          </a:xfrm>
          <a:prstGeom prst="rect">
            <a:avLst/>
          </a:prstGeom>
          <a:solidFill>
            <a:srgbClr val="F7F8F8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2400" dirty="0">
                <a:solidFill>
                  <a:srgbClr val="17181B"/>
                </a:solidFill>
                <a:latin typeface="Calibri"/>
                <a:cs typeface="Calibri"/>
              </a:rPr>
              <a:t>-</a:t>
            </a:r>
            <a:r>
              <a:rPr sz="2400" spc="-50" dirty="0">
                <a:solidFill>
                  <a:srgbClr val="17181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181B"/>
                </a:solidFill>
                <a:latin typeface="Calibri"/>
                <a:cs typeface="Calibri"/>
              </a:rPr>
              <a:t>Meg</a:t>
            </a:r>
            <a:r>
              <a:rPr sz="2400" spc="-60" dirty="0">
                <a:solidFill>
                  <a:srgbClr val="17181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181B"/>
                </a:solidFill>
                <a:latin typeface="Calibri"/>
                <a:cs typeface="Calibri"/>
              </a:rPr>
              <a:t>Whitman,</a:t>
            </a:r>
            <a:r>
              <a:rPr sz="2400" spc="-60" dirty="0">
                <a:solidFill>
                  <a:srgbClr val="17181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181B"/>
                </a:solidFill>
                <a:latin typeface="Calibri"/>
                <a:cs typeface="Calibri"/>
              </a:rPr>
              <a:t>former</a:t>
            </a:r>
            <a:r>
              <a:rPr sz="2400" spc="-45" dirty="0">
                <a:solidFill>
                  <a:srgbClr val="17181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181B"/>
                </a:solidFill>
                <a:latin typeface="Calibri"/>
                <a:cs typeface="Calibri"/>
              </a:rPr>
              <a:t>CEO</a:t>
            </a:r>
            <a:r>
              <a:rPr sz="2400" spc="-55" dirty="0">
                <a:solidFill>
                  <a:srgbClr val="17181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181B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17181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181B"/>
                </a:solidFill>
                <a:latin typeface="Calibri"/>
                <a:cs typeface="Calibri"/>
              </a:rPr>
              <a:t>eBay</a:t>
            </a:r>
            <a:r>
              <a:rPr sz="2400" spc="-60" dirty="0">
                <a:solidFill>
                  <a:srgbClr val="17181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181B"/>
                </a:solidFill>
                <a:latin typeface="Calibri"/>
                <a:cs typeface="Calibri"/>
              </a:rPr>
              <a:t>Inc.</a:t>
            </a:r>
            <a:r>
              <a:rPr sz="2400" spc="-70" dirty="0">
                <a:solidFill>
                  <a:srgbClr val="17181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181B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17181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7181B"/>
                </a:solidFill>
                <a:latin typeface="Calibri"/>
                <a:cs typeface="Calibri"/>
              </a:rPr>
              <a:t>HP</a:t>
            </a:r>
            <a:r>
              <a:rPr sz="2400" spc="-55" dirty="0">
                <a:solidFill>
                  <a:srgbClr val="17181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7181B"/>
                </a:solidFill>
                <a:latin typeface="Calibri"/>
                <a:cs typeface="Calibri"/>
              </a:rPr>
              <a:t>Inc.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909" rIns="0" bIns="0" rtlCol="0">
            <a:spAutoFit/>
          </a:bodyPr>
          <a:lstStyle/>
          <a:p>
            <a:pPr marL="238252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40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spc="-10" dirty="0"/>
              <a:t>Begin?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387</Words>
  <Application>Microsoft Office PowerPoint</Application>
  <PresentationFormat>On-screen Show (16:9)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Orgon Slab Light</vt:lpstr>
      <vt:lpstr>Orgon Slab Medium</vt:lpstr>
      <vt:lpstr>Segoe UI</vt:lpstr>
      <vt:lpstr>Office Theme</vt:lpstr>
      <vt:lpstr>Faculty Experience: Startups - Frank Liou</vt:lpstr>
      <vt:lpstr>Agenda</vt:lpstr>
      <vt:lpstr>About me</vt:lpstr>
      <vt:lpstr>About the company</vt:lpstr>
      <vt:lpstr>Siemens PLM: NX Hybrid Manufacturing</vt:lpstr>
      <vt:lpstr>DMG/MORI Lasertec</vt:lpstr>
      <vt:lpstr>Automated Mini-tensile Testing System</vt:lpstr>
      <vt:lpstr>Why Startup?</vt:lpstr>
      <vt:lpstr>How to Begin?</vt:lpstr>
      <vt:lpstr>Challenges to Establish A Startup</vt:lpstr>
      <vt:lpstr>Looking for tech startup support?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Leach, Christopher D.</cp:lastModifiedBy>
  <cp:revision>1</cp:revision>
  <dcterms:created xsi:type="dcterms:W3CDTF">2026-02-12T15:03:33Z</dcterms:created>
  <dcterms:modified xsi:type="dcterms:W3CDTF">2026-02-12T15:04:19Z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2026-02-12T00:00:00Z</vt:filetime>
  </property>
  <property fmtid="{D5CDD505-2E9C-101B-9397-08002B2CF9AE}" pid="5" name="Producer">
    <vt:lpwstr>Adobe PDF Library 24.4.48</vt:lpwstr>
  </property>
</Properties>
</file>